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1" r:id="rId17"/>
    <p:sldId id="269" r:id="rId18"/>
  </p:sldIdLst>
  <p:sldSz cx="9144000" cy="5143500" type="screen16x9"/>
  <p:notesSz cx="6858000" cy="9144000"/>
  <p:embeddedFontLs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Merriweather" panose="00000500000000000000" pitchFamily="2" charset="0"/>
      <p:regular r:id="rId24"/>
      <p:bold r:id="rId25"/>
      <p:italic r:id="rId26"/>
      <p:boldItalic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75964-A808-48C7-865B-7E7485BF6181}" v="91" dt="2023-05-05T15:17:58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>
        <p:scale>
          <a:sx n="112" d="100"/>
          <a:sy n="112" d="100"/>
        </p:scale>
        <p:origin x="629" y="-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43d065dc8a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43d065dc8a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3d065dc8a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43d065dc8a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3d065dc8a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43d065dc8a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3d065dc8a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43d065dc8a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3d065dc8a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43d065dc8a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659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43d065dc8a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43d065dc8a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43d065dc8a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43d065dc8a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3d065dc8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43d065dc8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3d065dc8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3d065dc8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3d065dc8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43d065dc8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3d065dc8a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43d065dc8a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3d065dc8a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43d065dc8a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3d065dc8a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43d065dc8a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144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3d065dc8a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43d065dc8a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43d065dc8a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43d065dc8a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401600" y="455700"/>
            <a:ext cx="4232100" cy="4232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>
            <a:spLocks noGrp="1"/>
          </p:cNvSpPr>
          <p:nvPr>
            <p:ph type="pic" idx="2"/>
          </p:nvPr>
        </p:nvSpPr>
        <p:spPr>
          <a:xfrm>
            <a:off x="0" y="857275"/>
            <a:ext cx="4232100" cy="33672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5"/>
          <p:cNvSpPr txBox="1"/>
          <p:nvPr/>
        </p:nvSpPr>
        <p:spPr>
          <a:xfrm>
            <a:off x="4880925" y="1560050"/>
            <a:ext cx="3784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Este soy yo y esta es mi historia</a:t>
            </a:r>
            <a:endParaRPr sz="16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4880925" y="2038875"/>
            <a:ext cx="40467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2"/>
                </a:solidFill>
              </a:rPr>
              <a:t>Esta es mi historia. Y, por esto, tienes mi compromiso de que voy a dar lo mejor de mí, para que el tiempo que vas a invertir en esta formación valga más para ti que haberlo invertido en cualquier otra cosa.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imamartin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s://vimeo.com/850853555?share=cop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s://vimeo.com/850860226?share=cop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/>
        </p:nvSpPr>
        <p:spPr>
          <a:xfrm>
            <a:off x="1835100" y="947975"/>
            <a:ext cx="5473800" cy="19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>
                <a:solidFill>
                  <a:schemeClr val="dk1"/>
                </a:solidFill>
                <a:latin typeface="Raleway" pitchFamily="2" charset="0"/>
                <a:ea typeface="Roboto"/>
                <a:cs typeface="Roboto"/>
                <a:sym typeface="Roboto"/>
              </a:rPr>
              <a:t>Guia de preparación para tu sesión Estrategia Personalizada</a:t>
            </a:r>
            <a:endParaRPr sz="3600" b="1" dirty="0">
              <a:solidFill>
                <a:schemeClr val="dk1"/>
              </a:solidFill>
              <a:latin typeface="Raleway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1835100" y="2994125"/>
            <a:ext cx="4101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  <a:latin typeface="Raleway" pitchFamily="2" charset="0"/>
                <a:ea typeface="Roboto"/>
                <a:cs typeface="Roboto"/>
                <a:sym typeface="Roboto"/>
              </a:rPr>
              <a:t>Todo lo que necesitas saber (y un poco más) antes de tu sesión gratuita</a:t>
            </a:r>
            <a:endParaRPr dirty="0">
              <a:latin typeface="Raleway" pitchFamily="2" charset="0"/>
            </a:endParaRPr>
          </a:p>
        </p:txBody>
      </p:sp>
      <p:pic>
        <p:nvPicPr>
          <p:cNvPr id="6" name="Imagen 5" descr="Logotipo, nombre de la empresa">
            <a:extLst>
              <a:ext uri="{FF2B5EF4-FFF2-40B4-BE49-F238E27FC236}">
                <a16:creationId xmlns:a16="http://schemas.microsoft.com/office/drawing/2014/main" id="{9825DE8B-5673-B6AD-B9A8-BE19CA103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51" y="4573175"/>
            <a:ext cx="586449" cy="318472"/>
          </a:xfrm>
          <a:prstGeom prst="rect">
            <a:avLst/>
          </a:prstGeom>
        </p:spPr>
      </p:pic>
      <p:sp>
        <p:nvSpPr>
          <p:cNvPr id="9" name="Google Shape;102;p25">
            <a:extLst>
              <a:ext uri="{FF2B5EF4-FFF2-40B4-BE49-F238E27FC236}">
                <a16:creationId xmlns:a16="http://schemas.microsoft.com/office/drawing/2014/main" id="{0675F9D4-B64B-0A0F-1A3F-75E8F25D3FDA}"/>
              </a:ext>
            </a:extLst>
          </p:cNvPr>
          <p:cNvSpPr txBox="1"/>
          <p:nvPr/>
        </p:nvSpPr>
        <p:spPr>
          <a:xfrm>
            <a:off x="352400" y="4551607"/>
            <a:ext cx="3883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Rukulo"/>
                <a:ea typeface="Roboto"/>
                <a:cs typeface="Roboto"/>
                <a:sym typeface="Roboto"/>
              </a:rPr>
              <a:t>JÓVENES CON </a:t>
            </a:r>
            <a:r>
              <a:rPr lang="es" sz="1000" b="1" dirty="0">
                <a:solidFill>
                  <a:srgbClr val="FFC000"/>
                </a:solidFill>
                <a:latin typeface="Rukulo"/>
                <a:ea typeface="Roboto"/>
                <a:cs typeface="Roboto"/>
                <a:sym typeface="Roboto"/>
              </a:rPr>
              <a:t>PROPÓSITO</a:t>
            </a:r>
            <a:endParaRPr sz="1000" b="1" dirty="0">
              <a:solidFill>
                <a:srgbClr val="FFC000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/>
        </p:nvSpPr>
        <p:spPr>
          <a:xfrm>
            <a:off x="715100" y="611125"/>
            <a:ext cx="33459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dk1"/>
                </a:solidFill>
                <a:latin typeface="Rukulo"/>
                <a:ea typeface="Roboto"/>
                <a:cs typeface="Roboto"/>
                <a:sym typeface="Roboto"/>
              </a:rPr>
              <a:t>OPINIONES</a:t>
            </a:r>
            <a:endParaRPr sz="1600" b="1" dirty="0">
              <a:solidFill>
                <a:schemeClr val="dk1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4"/>
          <p:cNvSpPr/>
          <p:nvPr/>
        </p:nvSpPr>
        <p:spPr>
          <a:xfrm rot="5400000">
            <a:off x="354650" y="722725"/>
            <a:ext cx="183300" cy="187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 descr="Logotipo, nombre de la empresa">
            <a:extLst>
              <a:ext uri="{FF2B5EF4-FFF2-40B4-BE49-F238E27FC236}">
                <a16:creationId xmlns:a16="http://schemas.microsoft.com/office/drawing/2014/main" id="{F500A518-496C-0902-8E5D-06E939D0A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51" y="4573175"/>
            <a:ext cx="586449" cy="318472"/>
          </a:xfrm>
          <a:prstGeom prst="rect">
            <a:avLst/>
          </a:prstGeom>
        </p:spPr>
      </p:pic>
      <p:pic>
        <p:nvPicPr>
          <p:cNvPr id="5" name="Imagen 4" descr="Texto, Chat o mensaje de texto&#10;&#10;Descripción generada automáticamente">
            <a:extLst>
              <a:ext uri="{FF2B5EF4-FFF2-40B4-BE49-F238E27FC236}">
                <a16:creationId xmlns:a16="http://schemas.microsoft.com/office/drawing/2014/main" id="{1E23C278-DD4F-87B6-65D4-DB41F5FB4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082" y="961968"/>
            <a:ext cx="2486023" cy="2786280"/>
          </a:xfrm>
          <a:prstGeom prst="rect">
            <a:avLst/>
          </a:prstGeom>
        </p:spPr>
      </p:pic>
      <p:pic>
        <p:nvPicPr>
          <p:cNvPr id="7" name="Imagen 6" descr="Un par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4C7EB57D-E94F-E888-CEC3-D1E7F8FB0E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" t="18964" r="6979" b="11868"/>
          <a:stretch/>
        </p:blipFill>
        <p:spPr>
          <a:xfrm>
            <a:off x="3156694" y="961967"/>
            <a:ext cx="2099431" cy="2786280"/>
          </a:xfrm>
          <a:custGeom>
            <a:avLst/>
            <a:gdLst>
              <a:gd name="connsiteX0" fmla="*/ 0 w 2099431"/>
              <a:gd name="connsiteY0" fmla="*/ 0 h 2786280"/>
              <a:gd name="connsiteX1" fmla="*/ 2099431 w 2099431"/>
              <a:gd name="connsiteY1" fmla="*/ 0 h 2786280"/>
              <a:gd name="connsiteX2" fmla="*/ 2099431 w 2099431"/>
              <a:gd name="connsiteY2" fmla="*/ 2786280 h 2786280"/>
              <a:gd name="connsiteX3" fmla="*/ 0 w 2099431"/>
              <a:gd name="connsiteY3" fmla="*/ 2786280 h 2786280"/>
              <a:gd name="connsiteX4" fmla="*/ 0 w 2099431"/>
              <a:gd name="connsiteY4" fmla="*/ 0 h 278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431" h="2786280" fill="none" extrusionOk="0">
                <a:moveTo>
                  <a:pt x="0" y="0"/>
                </a:moveTo>
                <a:cubicBezTo>
                  <a:pt x="952916" y="-33775"/>
                  <a:pt x="1251265" y="138873"/>
                  <a:pt x="2099431" y="0"/>
                </a:cubicBezTo>
                <a:cubicBezTo>
                  <a:pt x="2025660" y="376394"/>
                  <a:pt x="1943548" y="1574889"/>
                  <a:pt x="2099431" y="2786280"/>
                </a:cubicBezTo>
                <a:cubicBezTo>
                  <a:pt x="1073874" y="2648950"/>
                  <a:pt x="485342" y="2648424"/>
                  <a:pt x="0" y="2786280"/>
                </a:cubicBezTo>
                <a:cubicBezTo>
                  <a:pt x="152408" y="2293153"/>
                  <a:pt x="73868" y="907247"/>
                  <a:pt x="0" y="0"/>
                </a:cubicBezTo>
                <a:close/>
              </a:path>
              <a:path w="2099431" h="2786280" stroke="0" extrusionOk="0">
                <a:moveTo>
                  <a:pt x="0" y="0"/>
                </a:moveTo>
                <a:cubicBezTo>
                  <a:pt x="897270" y="-101487"/>
                  <a:pt x="1646171" y="-162162"/>
                  <a:pt x="2099431" y="0"/>
                </a:cubicBezTo>
                <a:cubicBezTo>
                  <a:pt x="2160144" y="685127"/>
                  <a:pt x="2038359" y="2098713"/>
                  <a:pt x="2099431" y="2786280"/>
                </a:cubicBezTo>
                <a:cubicBezTo>
                  <a:pt x="1522618" y="2836345"/>
                  <a:pt x="432816" y="2627831"/>
                  <a:pt x="0" y="2786280"/>
                </a:cubicBezTo>
                <a:cubicBezTo>
                  <a:pt x="-24452" y="2157106"/>
                  <a:pt x="-67663" y="125318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Google Shape;102;p25">
            <a:extLst>
              <a:ext uri="{FF2B5EF4-FFF2-40B4-BE49-F238E27FC236}">
                <a16:creationId xmlns:a16="http://schemas.microsoft.com/office/drawing/2014/main" id="{424836F8-C7CF-2FC6-014F-B42DB6E926A8}"/>
              </a:ext>
            </a:extLst>
          </p:cNvPr>
          <p:cNvSpPr txBox="1"/>
          <p:nvPr/>
        </p:nvSpPr>
        <p:spPr>
          <a:xfrm>
            <a:off x="352400" y="4551607"/>
            <a:ext cx="3883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Rukulo"/>
                <a:ea typeface="Roboto"/>
                <a:cs typeface="Roboto"/>
                <a:sym typeface="Roboto"/>
              </a:rPr>
              <a:t>JÓVENES CON </a:t>
            </a:r>
            <a:r>
              <a:rPr lang="es" sz="1000" b="1" dirty="0">
                <a:solidFill>
                  <a:srgbClr val="FFC000"/>
                </a:solidFill>
                <a:latin typeface="Rukulo"/>
                <a:ea typeface="Roboto"/>
                <a:cs typeface="Roboto"/>
                <a:sym typeface="Roboto"/>
              </a:rPr>
              <a:t>PROPÓSITO</a:t>
            </a:r>
            <a:endParaRPr sz="1000" b="1" dirty="0">
              <a:solidFill>
                <a:srgbClr val="FFC000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173;p31">
            <a:extLst>
              <a:ext uri="{FF2B5EF4-FFF2-40B4-BE49-F238E27FC236}">
                <a16:creationId xmlns:a16="http://schemas.microsoft.com/office/drawing/2014/main" id="{EC12C7DD-C60D-3122-B7C9-80717835A433}"/>
              </a:ext>
            </a:extLst>
          </p:cNvPr>
          <p:cNvSpPr txBox="1"/>
          <p:nvPr/>
        </p:nvSpPr>
        <p:spPr>
          <a:xfrm>
            <a:off x="884239" y="1711635"/>
            <a:ext cx="2203794" cy="198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rgbClr val="666666"/>
                </a:solidFill>
                <a:latin typeface="Rukulo"/>
                <a:ea typeface="Lato"/>
                <a:cs typeface="Lato"/>
                <a:sym typeface="Lato"/>
              </a:rPr>
              <a:t>Haydee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rgbClr val="666666"/>
                </a:solidFill>
                <a:latin typeface="Rukulo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i="1" dirty="0">
                <a:solidFill>
                  <a:schemeClr val="dk1"/>
                </a:solidFill>
                <a:latin typeface="Rukulo"/>
                <a:ea typeface="Lato"/>
                <a:cs typeface="Lato"/>
                <a:sym typeface="Lato"/>
              </a:rPr>
              <a:t>Madre y Emprendedora</a:t>
            </a:r>
            <a:endParaRPr lang="es" sz="1200" i="1" dirty="0">
              <a:solidFill>
                <a:schemeClr val="dk1"/>
              </a:solidFill>
              <a:latin typeface="Rukul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i="1" dirty="0">
                <a:solidFill>
                  <a:schemeClr val="accent4"/>
                </a:solidFill>
                <a:latin typeface="Rukulo"/>
                <a:ea typeface="Lato"/>
                <a:cs typeface="Lato"/>
                <a:sym typeface="Lato"/>
              </a:rPr>
              <a:t>-“Aunque mi hija tenía que levantarse pronto para coger el autobus desde SANTANDER, lo hacia super motivada y esperaba el día que llegara para poder ir a la escuela de A</a:t>
            </a:r>
            <a:r>
              <a:rPr lang="es-ES" sz="1100" i="1" dirty="0">
                <a:solidFill>
                  <a:schemeClr val="accent4"/>
                </a:solidFill>
                <a:latin typeface="Rukulo"/>
                <a:ea typeface="Lato"/>
                <a:cs typeface="Lato"/>
                <a:sym typeface="Lato"/>
              </a:rPr>
              <a:t>i</a:t>
            </a:r>
            <a:r>
              <a:rPr lang="es" sz="1100" i="1" dirty="0">
                <a:solidFill>
                  <a:schemeClr val="accent4"/>
                </a:solidFill>
                <a:latin typeface="Rukulo"/>
                <a:ea typeface="Lato"/>
                <a:cs typeface="Lato"/>
                <a:sym typeface="Lato"/>
              </a:rPr>
              <a:t>ma”.</a:t>
            </a:r>
            <a:endParaRPr sz="1100"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/>
        </p:nvSpPr>
        <p:spPr>
          <a:xfrm>
            <a:off x="715100" y="611125"/>
            <a:ext cx="33459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dk1"/>
                </a:solidFill>
                <a:latin typeface="Rukulo"/>
                <a:ea typeface="Roboto"/>
                <a:cs typeface="Roboto"/>
                <a:sym typeface="Roboto"/>
              </a:rPr>
              <a:t>BRAINSTORMING PRE-SESIÓN</a:t>
            </a:r>
            <a:endParaRPr sz="1600" b="1" dirty="0">
              <a:solidFill>
                <a:schemeClr val="dk1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35"/>
          <p:cNvSpPr/>
          <p:nvPr/>
        </p:nvSpPr>
        <p:spPr>
          <a:xfrm rot="5400000">
            <a:off x="354650" y="722725"/>
            <a:ext cx="183300" cy="187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5"/>
          <p:cNvSpPr txBox="1"/>
          <p:nvPr/>
        </p:nvSpPr>
        <p:spPr>
          <a:xfrm>
            <a:off x="715100" y="947050"/>
            <a:ext cx="61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Responde a estas preguntas a modo de brainstorming</a:t>
            </a:r>
            <a:endParaRPr b="1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35"/>
          <p:cNvSpPr txBox="1"/>
          <p:nvPr/>
        </p:nvSpPr>
        <p:spPr>
          <a:xfrm>
            <a:off x="715100" y="1548788"/>
            <a:ext cx="69270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¿Cuáles son los mayores obstáculos que estás teniendo en este momento?</a:t>
            </a:r>
            <a:r>
              <a:rPr lang="es" sz="1200">
                <a:solidFill>
                  <a:schemeClr val="dk1"/>
                </a:solidFill>
                <a:latin typeface="Raleway" pitchFamily="2" charset="0"/>
              </a:rPr>
              <a:t> </a:t>
            </a:r>
            <a:endParaRPr sz="120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Raleway" pitchFamily="2" charset="0"/>
              </a:rPr>
              <a:t>				</a:t>
            </a:r>
            <a:endParaRPr sz="110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Raleway" pitchFamily="2" charset="0"/>
              </a:rPr>
              <a:t>			</a:t>
            </a:r>
            <a:endParaRPr sz="110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Raleway" pitchFamily="2" charset="0"/>
              </a:rPr>
              <a:t>		</a:t>
            </a:r>
            <a:endParaRPr sz="1100">
              <a:solidFill>
                <a:schemeClr val="dk1"/>
              </a:solidFill>
              <a:latin typeface="Raleway" pitchFamily="2" charset="0"/>
            </a:endParaRPr>
          </a:p>
        </p:txBody>
      </p:sp>
      <p:sp>
        <p:nvSpPr>
          <p:cNvPr id="236" name="Google Shape;236;p35"/>
          <p:cNvSpPr/>
          <p:nvPr/>
        </p:nvSpPr>
        <p:spPr>
          <a:xfrm>
            <a:off x="807200" y="1902896"/>
            <a:ext cx="7067700" cy="400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5"/>
          <p:cNvSpPr txBox="1"/>
          <p:nvPr/>
        </p:nvSpPr>
        <p:spPr>
          <a:xfrm>
            <a:off x="715100" y="2507800"/>
            <a:ext cx="69270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¿Qué te gustaría crear o conseguir en los próximos 6 meses gracias a Jóvenes con Propósito?</a:t>
            </a:r>
            <a:r>
              <a:rPr lang="es" sz="1100" dirty="0">
                <a:solidFill>
                  <a:schemeClr val="dk1"/>
                </a:solidFill>
                <a:latin typeface="Raleway" pitchFamily="2" charset="0"/>
              </a:rPr>
              <a:t>			</a:t>
            </a:r>
            <a:endParaRPr sz="11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chemeClr val="dk1"/>
                </a:solidFill>
                <a:latin typeface="Raleway" pitchFamily="2" charset="0"/>
              </a:rPr>
              <a:t>			</a:t>
            </a:r>
            <a:endParaRPr sz="11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chemeClr val="dk1"/>
                </a:solidFill>
                <a:latin typeface="Raleway" pitchFamily="2" charset="0"/>
              </a:rPr>
              <a:t>		</a:t>
            </a:r>
            <a:endParaRPr sz="1100" dirty="0">
              <a:solidFill>
                <a:schemeClr val="dk1"/>
              </a:solidFill>
              <a:latin typeface="Raleway" pitchFamily="2" charset="0"/>
            </a:endParaRPr>
          </a:p>
        </p:txBody>
      </p:sp>
      <p:sp>
        <p:nvSpPr>
          <p:cNvPr id="238" name="Google Shape;238;p35"/>
          <p:cNvSpPr/>
          <p:nvPr/>
        </p:nvSpPr>
        <p:spPr>
          <a:xfrm>
            <a:off x="807200" y="2861908"/>
            <a:ext cx="7067700" cy="400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5"/>
          <p:cNvSpPr txBox="1"/>
          <p:nvPr/>
        </p:nvSpPr>
        <p:spPr>
          <a:xfrm>
            <a:off x="715100" y="3466275"/>
            <a:ext cx="69270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¿Por qué es necesario e importante para ti y los tuyos conseguir esos objetivos?</a:t>
            </a:r>
            <a:r>
              <a:rPr lang="es" sz="1200">
                <a:solidFill>
                  <a:schemeClr val="dk1"/>
                </a:solidFill>
                <a:latin typeface="Raleway" pitchFamily="2" charset="0"/>
              </a:rPr>
              <a:t> </a:t>
            </a:r>
            <a:endParaRPr sz="120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Raleway" pitchFamily="2" charset="0"/>
              </a:rPr>
              <a:t>				</a:t>
            </a:r>
            <a:endParaRPr sz="110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Raleway" pitchFamily="2" charset="0"/>
              </a:rPr>
              <a:t>			</a:t>
            </a:r>
            <a:endParaRPr sz="110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Raleway" pitchFamily="2" charset="0"/>
              </a:rPr>
              <a:t>		</a:t>
            </a:r>
            <a:endParaRPr sz="1100">
              <a:solidFill>
                <a:schemeClr val="dk1"/>
              </a:solidFill>
              <a:latin typeface="Raleway" pitchFamily="2" charset="0"/>
            </a:endParaRPr>
          </a:p>
        </p:txBody>
      </p:sp>
      <p:sp>
        <p:nvSpPr>
          <p:cNvPr id="240" name="Google Shape;240;p35"/>
          <p:cNvSpPr/>
          <p:nvPr/>
        </p:nvSpPr>
        <p:spPr>
          <a:xfrm>
            <a:off x="807200" y="3820383"/>
            <a:ext cx="7067700" cy="400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 descr="Logotipo, nombre de la empresa">
            <a:extLst>
              <a:ext uri="{FF2B5EF4-FFF2-40B4-BE49-F238E27FC236}">
                <a16:creationId xmlns:a16="http://schemas.microsoft.com/office/drawing/2014/main" id="{6729CF3D-3F22-5CE2-161E-967FF7EE1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51" y="4573175"/>
            <a:ext cx="586449" cy="318472"/>
          </a:xfrm>
          <a:prstGeom prst="rect">
            <a:avLst/>
          </a:prstGeom>
        </p:spPr>
      </p:pic>
      <p:sp>
        <p:nvSpPr>
          <p:cNvPr id="4" name="Google Shape;102;p25">
            <a:extLst>
              <a:ext uri="{FF2B5EF4-FFF2-40B4-BE49-F238E27FC236}">
                <a16:creationId xmlns:a16="http://schemas.microsoft.com/office/drawing/2014/main" id="{B2B33FCF-16AA-6305-C81B-5A5EA5A0919E}"/>
              </a:ext>
            </a:extLst>
          </p:cNvPr>
          <p:cNvSpPr txBox="1"/>
          <p:nvPr/>
        </p:nvSpPr>
        <p:spPr>
          <a:xfrm>
            <a:off x="352400" y="4551607"/>
            <a:ext cx="3883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Rukulo"/>
                <a:ea typeface="Roboto"/>
                <a:cs typeface="Roboto"/>
                <a:sym typeface="Roboto"/>
              </a:rPr>
              <a:t>JÓVENES CON </a:t>
            </a:r>
            <a:r>
              <a:rPr lang="es" sz="1000" b="1" dirty="0">
                <a:solidFill>
                  <a:srgbClr val="FFC000"/>
                </a:solidFill>
                <a:latin typeface="Rukulo"/>
                <a:ea typeface="Roboto"/>
                <a:cs typeface="Roboto"/>
                <a:sym typeface="Roboto"/>
              </a:rPr>
              <a:t>PROPÓSITO</a:t>
            </a:r>
            <a:endParaRPr sz="1000" b="1" dirty="0">
              <a:solidFill>
                <a:srgbClr val="FFC000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0;p37">
            <a:extLst>
              <a:ext uri="{FF2B5EF4-FFF2-40B4-BE49-F238E27FC236}">
                <a16:creationId xmlns:a16="http://schemas.microsoft.com/office/drawing/2014/main" id="{070A7452-2B2C-B0CA-132A-9A1FD91A7410}"/>
              </a:ext>
            </a:extLst>
          </p:cNvPr>
          <p:cNvSpPr/>
          <p:nvPr/>
        </p:nvSpPr>
        <p:spPr>
          <a:xfrm>
            <a:off x="4235900" y="100"/>
            <a:ext cx="4908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6"/>
          <p:cNvSpPr txBox="1"/>
          <p:nvPr/>
        </p:nvSpPr>
        <p:spPr>
          <a:xfrm>
            <a:off x="715100" y="611125"/>
            <a:ext cx="33459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dk1"/>
                </a:solidFill>
                <a:latin typeface="Rukulo"/>
                <a:ea typeface="Roboto"/>
                <a:cs typeface="Roboto"/>
                <a:sym typeface="Roboto"/>
              </a:rPr>
              <a:t>PREGUNTAS FRECUENTES</a:t>
            </a:r>
            <a:endParaRPr sz="1600" b="1" dirty="0">
              <a:solidFill>
                <a:schemeClr val="dk1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36"/>
          <p:cNvSpPr/>
          <p:nvPr/>
        </p:nvSpPr>
        <p:spPr>
          <a:xfrm rot="5400000">
            <a:off x="354650" y="722725"/>
            <a:ext cx="183300" cy="187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6"/>
          <p:cNvSpPr txBox="1"/>
          <p:nvPr/>
        </p:nvSpPr>
        <p:spPr>
          <a:xfrm>
            <a:off x="715100" y="947050"/>
            <a:ext cx="61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Preguntas frecuentas sobre Jóvenes con Propósito respondidas:</a:t>
            </a:r>
            <a:endParaRPr b="1"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36"/>
          <p:cNvSpPr txBox="1"/>
          <p:nvPr/>
        </p:nvSpPr>
        <p:spPr>
          <a:xfrm>
            <a:off x="1273299" y="1933425"/>
            <a:ext cx="271852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Raleway" pitchFamily="2" charset="0"/>
                <a:ea typeface="Lato"/>
                <a:cs typeface="Lato"/>
                <a:sym typeface="Lato"/>
              </a:rPr>
              <a:t>¿Cu</a:t>
            </a:r>
            <a:r>
              <a:rPr lang="es-ES" b="1" dirty="0">
                <a:latin typeface="Raleway" pitchFamily="2" charset="0"/>
                <a:ea typeface="Lato"/>
                <a:cs typeface="Lato"/>
                <a:sym typeface="Lato"/>
              </a:rPr>
              <a:t>á</a:t>
            </a:r>
            <a:r>
              <a:rPr lang="es" b="1" dirty="0">
                <a:latin typeface="Raleway" pitchFamily="2" charset="0"/>
                <a:ea typeface="Lato"/>
                <a:cs typeface="Lato"/>
                <a:sym typeface="Lato"/>
              </a:rPr>
              <a:t>nto dura el programa?</a:t>
            </a:r>
            <a:endParaRPr b="1" dirty="0">
              <a:latin typeface="Raleway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1273300" y="2399750"/>
            <a:ext cx="35292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El programa dura 12 semanas.</a:t>
            </a:r>
            <a:endParaRPr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36"/>
          <p:cNvSpPr/>
          <p:nvPr/>
        </p:nvSpPr>
        <p:spPr>
          <a:xfrm rot="5400000">
            <a:off x="1087750" y="2039625"/>
            <a:ext cx="183300" cy="187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6"/>
          <p:cNvSpPr txBox="1"/>
          <p:nvPr/>
        </p:nvSpPr>
        <p:spPr>
          <a:xfrm>
            <a:off x="5217624" y="1933425"/>
            <a:ext cx="233721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Raleway" pitchFamily="2" charset="0"/>
                <a:ea typeface="Lato"/>
                <a:cs typeface="Lato"/>
                <a:sym typeface="Lato"/>
              </a:rPr>
              <a:t>¿Lo podré hacer online?</a:t>
            </a:r>
            <a:endParaRPr b="1" dirty="0">
              <a:latin typeface="Raleway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36"/>
          <p:cNvSpPr/>
          <p:nvPr/>
        </p:nvSpPr>
        <p:spPr>
          <a:xfrm rot="5400000">
            <a:off x="5032075" y="2039625"/>
            <a:ext cx="183300" cy="187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6"/>
          <p:cNvSpPr txBox="1"/>
          <p:nvPr/>
        </p:nvSpPr>
        <p:spPr>
          <a:xfrm>
            <a:off x="5217625" y="2399750"/>
            <a:ext cx="35292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Sí, usaremos la plataforma de videoconferencia Zoom.</a:t>
            </a:r>
            <a:endParaRPr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2" name="Imagen 1" descr="Logotipo, nombre de la empresa">
            <a:extLst>
              <a:ext uri="{FF2B5EF4-FFF2-40B4-BE49-F238E27FC236}">
                <a16:creationId xmlns:a16="http://schemas.microsoft.com/office/drawing/2014/main" id="{33A607DD-83DC-27A9-C437-8ABEC2B0E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51" y="4573175"/>
            <a:ext cx="586449" cy="318472"/>
          </a:xfrm>
          <a:prstGeom prst="rect">
            <a:avLst/>
          </a:prstGeom>
        </p:spPr>
      </p:pic>
      <p:sp>
        <p:nvSpPr>
          <p:cNvPr id="4" name="Google Shape;102;p25">
            <a:extLst>
              <a:ext uri="{FF2B5EF4-FFF2-40B4-BE49-F238E27FC236}">
                <a16:creationId xmlns:a16="http://schemas.microsoft.com/office/drawing/2014/main" id="{520315DB-262A-ACBF-98F8-FE01234E8004}"/>
              </a:ext>
            </a:extLst>
          </p:cNvPr>
          <p:cNvSpPr txBox="1"/>
          <p:nvPr/>
        </p:nvSpPr>
        <p:spPr>
          <a:xfrm>
            <a:off x="352400" y="4551607"/>
            <a:ext cx="3883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Rukulo"/>
                <a:ea typeface="Roboto"/>
                <a:cs typeface="Roboto"/>
                <a:sym typeface="Roboto"/>
              </a:rPr>
              <a:t>JÓVENES CON </a:t>
            </a:r>
            <a:r>
              <a:rPr lang="es" sz="1000" b="1" dirty="0">
                <a:solidFill>
                  <a:srgbClr val="FFC000"/>
                </a:solidFill>
                <a:latin typeface="Rukulo"/>
                <a:ea typeface="Roboto"/>
                <a:cs typeface="Roboto"/>
                <a:sym typeface="Roboto"/>
              </a:rPr>
              <a:t>PROPÓSITO</a:t>
            </a:r>
            <a:endParaRPr sz="1000" b="1" dirty="0">
              <a:solidFill>
                <a:srgbClr val="FFC000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/>
          <p:nvPr/>
        </p:nvSpPr>
        <p:spPr>
          <a:xfrm>
            <a:off x="4235900" y="100"/>
            <a:ext cx="4908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7"/>
          <p:cNvSpPr txBox="1"/>
          <p:nvPr/>
        </p:nvSpPr>
        <p:spPr>
          <a:xfrm>
            <a:off x="623449" y="1653775"/>
            <a:ext cx="322648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Raleway" pitchFamily="2" charset="0"/>
                <a:ea typeface="Lato"/>
                <a:cs typeface="Lato"/>
                <a:sym typeface="Lato"/>
              </a:rPr>
              <a:t>¿Cómo puede registrarme al curso?</a:t>
            </a:r>
            <a:endParaRPr b="1" dirty="0">
              <a:latin typeface="Raleway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p37"/>
          <p:cNvSpPr/>
          <p:nvPr/>
        </p:nvSpPr>
        <p:spPr>
          <a:xfrm rot="5400000">
            <a:off x="437900" y="1759975"/>
            <a:ext cx="183300" cy="187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7"/>
          <p:cNvSpPr/>
          <p:nvPr/>
        </p:nvSpPr>
        <p:spPr>
          <a:xfrm rot="5400000">
            <a:off x="4833650" y="1759875"/>
            <a:ext cx="183300" cy="187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7"/>
          <p:cNvSpPr txBox="1"/>
          <p:nvPr/>
        </p:nvSpPr>
        <p:spPr>
          <a:xfrm>
            <a:off x="623450" y="2120013"/>
            <a:ext cx="35292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Te podrás registrar en la misma sesión de claridad MÁXIMO POTENCIAL, tras comprobar que entras dentro del perfil de los jóvenes que podemos ayudar.</a:t>
            </a:r>
            <a:endParaRPr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37"/>
          <p:cNvSpPr txBox="1"/>
          <p:nvPr/>
        </p:nvSpPr>
        <p:spPr>
          <a:xfrm>
            <a:off x="5019200" y="2141334"/>
            <a:ext cx="35292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No, ya que todas las clases son en forma de tutorías 1 a 1.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Tú, recibes por email el contenido de las mismas.</a:t>
            </a:r>
            <a:endParaRPr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2" name="Imagen 1" descr="Logotipo, nombre de la empresa">
            <a:extLst>
              <a:ext uri="{FF2B5EF4-FFF2-40B4-BE49-F238E27FC236}">
                <a16:creationId xmlns:a16="http://schemas.microsoft.com/office/drawing/2014/main" id="{321278AF-ADB8-0286-9B0C-1330F144C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51" y="4573175"/>
            <a:ext cx="586449" cy="318472"/>
          </a:xfrm>
          <a:prstGeom prst="rect">
            <a:avLst/>
          </a:prstGeom>
        </p:spPr>
      </p:pic>
      <p:sp>
        <p:nvSpPr>
          <p:cNvPr id="4" name="Google Shape;263;p37">
            <a:extLst>
              <a:ext uri="{FF2B5EF4-FFF2-40B4-BE49-F238E27FC236}">
                <a16:creationId xmlns:a16="http://schemas.microsoft.com/office/drawing/2014/main" id="{1EA454CA-A7AC-09CE-06EE-7584BAE1AA78}"/>
              </a:ext>
            </a:extLst>
          </p:cNvPr>
          <p:cNvSpPr txBox="1"/>
          <p:nvPr/>
        </p:nvSpPr>
        <p:spPr>
          <a:xfrm>
            <a:off x="5048304" y="1653735"/>
            <a:ext cx="322648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Raleway" pitchFamily="2" charset="0"/>
                <a:ea typeface="Lato"/>
                <a:cs typeface="Lato"/>
                <a:sym typeface="Lato"/>
              </a:rPr>
              <a:t>¿Tengo que registrarme en alguna plataforma?</a:t>
            </a:r>
            <a:endParaRPr b="1" dirty="0">
              <a:latin typeface="Raleway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5" name="Google Shape;102;p25">
            <a:extLst>
              <a:ext uri="{FF2B5EF4-FFF2-40B4-BE49-F238E27FC236}">
                <a16:creationId xmlns:a16="http://schemas.microsoft.com/office/drawing/2014/main" id="{75E34686-3677-83C9-975F-00880C68E4C3}"/>
              </a:ext>
            </a:extLst>
          </p:cNvPr>
          <p:cNvSpPr txBox="1"/>
          <p:nvPr/>
        </p:nvSpPr>
        <p:spPr>
          <a:xfrm>
            <a:off x="352400" y="4551607"/>
            <a:ext cx="3883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Rukulo"/>
                <a:ea typeface="Roboto"/>
                <a:cs typeface="Roboto"/>
                <a:sym typeface="Roboto"/>
              </a:rPr>
              <a:t>JÓVENES CON </a:t>
            </a:r>
            <a:r>
              <a:rPr lang="es" sz="1000" b="1" dirty="0">
                <a:solidFill>
                  <a:srgbClr val="FFC000"/>
                </a:solidFill>
                <a:latin typeface="Rukulo"/>
                <a:ea typeface="Roboto"/>
                <a:cs typeface="Roboto"/>
                <a:sym typeface="Roboto"/>
              </a:rPr>
              <a:t>PROPÓSITO</a:t>
            </a:r>
            <a:endParaRPr sz="1000" b="1" dirty="0">
              <a:solidFill>
                <a:srgbClr val="FFC000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/>
          <p:nvPr/>
        </p:nvSpPr>
        <p:spPr>
          <a:xfrm>
            <a:off x="4235900" y="100"/>
            <a:ext cx="4908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7"/>
          <p:cNvSpPr txBox="1"/>
          <p:nvPr/>
        </p:nvSpPr>
        <p:spPr>
          <a:xfrm>
            <a:off x="623449" y="1653775"/>
            <a:ext cx="287018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Raleway" pitchFamily="2" charset="0"/>
                <a:ea typeface="Lato"/>
                <a:cs typeface="Lato"/>
                <a:sym typeface="Lato"/>
              </a:rPr>
              <a:t>¿ Qué necesito para empezar?</a:t>
            </a:r>
            <a:endParaRPr b="1" dirty="0">
              <a:latin typeface="Raleway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p37"/>
          <p:cNvSpPr/>
          <p:nvPr/>
        </p:nvSpPr>
        <p:spPr>
          <a:xfrm rot="5400000">
            <a:off x="437900" y="1759975"/>
            <a:ext cx="183300" cy="187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7"/>
          <p:cNvSpPr txBox="1"/>
          <p:nvPr/>
        </p:nvSpPr>
        <p:spPr>
          <a:xfrm>
            <a:off x="5019200" y="1653675"/>
            <a:ext cx="361245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Raleway" pitchFamily="2" charset="0"/>
                <a:ea typeface="Lato"/>
                <a:cs typeface="Lato"/>
                <a:sym typeface="Lato"/>
              </a:rPr>
              <a:t>¿ Cuánto tiempo necesito dedicar cada día?</a:t>
            </a:r>
            <a:endParaRPr b="1" dirty="0">
              <a:latin typeface="Raleway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37"/>
          <p:cNvSpPr/>
          <p:nvPr/>
        </p:nvSpPr>
        <p:spPr>
          <a:xfrm rot="5400000">
            <a:off x="4833650" y="1759875"/>
            <a:ext cx="183300" cy="187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7"/>
          <p:cNvSpPr txBox="1"/>
          <p:nvPr/>
        </p:nvSpPr>
        <p:spPr>
          <a:xfrm>
            <a:off x="623450" y="2120013"/>
            <a:ext cx="35292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Un ordenador con video cámara.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Un correo electrónico.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Estar en un lugar apropiado para estar concentrado y sin interrupciones durante la sesión.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37"/>
          <p:cNvSpPr txBox="1"/>
          <p:nvPr/>
        </p:nvSpPr>
        <p:spPr>
          <a:xfrm>
            <a:off x="5019200" y="2120013"/>
            <a:ext cx="35292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En la fase 1 mínimo 4 horas a la semana.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En la fase 2 mínimo 6 horas a la semana.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En la fase 3 mínimo 8 horas a la semana.</a:t>
            </a:r>
            <a:endParaRPr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2" name="Imagen 1" descr="Logotipo, nombre de la empresa">
            <a:extLst>
              <a:ext uri="{FF2B5EF4-FFF2-40B4-BE49-F238E27FC236}">
                <a16:creationId xmlns:a16="http://schemas.microsoft.com/office/drawing/2014/main" id="{71547CFD-A8D3-94EB-7058-25112B64F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51" y="4573175"/>
            <a:ext cx="586449" cy="318472"/>
          </a:xfrm>
          <a:prstGeom prst="rect">
            <a:avLst/>
          </a:prstGeom>
        </p:spPr>
      </p:pic>
      <p:sp>
        <p:nvSpPr>
          <p:cNvPr id="4" name="Google Shape;102;p25">
            <a:extLst>
              <a:ext uri="{FF2B5EF4-FFF2-40B4-BE49-F238E27FC236}">
                <a16:creationId xmlns:a16="http://schemas.microsoft.com/office/drawing/2014/main" id="{9B55504C-14EE-766F-A01C-E18E413B52F3}"/>
              </a:ext>
            </a:extLst>
          </p:cNvPr>
          <p:cNvSpPr txBox="1"/>
          <p:nvPr/>
        </p:nvSpPr>
        <p:spPr>
          <a:xfrm>
            <a:off x="352400" y="4551607"/>
            <a:ext cx="3883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Rukulo"/>
                <a:ea typeface="Roboto"/>
                <a:cs typeface="Roboto"/>
                <a:sym typeface="Roboto"/>
              </a:rPr>
              <a:t>JÓVENES CON </a:t>
            </a:r>
            <a:r>
              <a:rPr lang="es" sz="1000" b="1" dirty="0">
                <a:solidFill>
                  <a:srgbClr val="FFC000"/>
                </a:solidFill>
                <a:latin typeface="Rukulo"/>
                <a:ea typeface="Roboto"/>
                <a:cs typeface="Roboto"/>
                <a:sym typeface="Roboto"/>
              </a:rPr>
              <a:t>PROPÓSITO</a:t>
            </a:r>
            <a:endParaRPr sz="1000" b="1" dirty="0">
              <a:solidFill>
                <a:srgbClr val="FFC000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6848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/>
        </p:nvSpPr>
        <p:spPr>
          <a:xfrm>
            <a:off x="1842150" y="285025"/>
            <a:ext cx="54597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620" b="1" dirty="0">
                <a:solidFill>
                  <a:schemeClr val="dk1"/>
                </a:solidFill>
                <a:latin typeface="Rukulo"/>
                <a:ea typeface="Roboto"/>
                <a:cs typeface="Roboto"/>
                <a:sym typeface="Roboto"/>
              </a:rPr>
              <a:t>LA RAZÓN POR LA QUE NUESTROS JÓVENES OBTIENEN TAN BUENOS RESULTADOS </a:t>
            </a:r>
            <a:endParaRPr sz="1620" b="1" dirty="0">
              <a:solidFill>
                <a:schemeClr val="dk1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2521200" y="958525"/>
            <a:ext cx="41016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  <a:latin typeface="Raleway" pitchFamily="2" charset="0"/>
                <a:ea typeface="Roboto"/>
                <a:cs typeface="Roboto"/>
                <a:sym typeface="Roboto"/>
              </a:rPr>
              <a:t>Con nuestra formación</a:t>
            </a:r>
            <a:endParaRPr dirty="0">
              <a:latin typeface="Raleway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6622800" y="1847125"/>
            <a:ext cx="1782602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aleway" pitchFamily="2" charset="0"/>
                <a:ea typeface="Roboto"/>
                <a:cs typeface="Roboto"/>
                <a:sym typeface="Roboto"/>
              </a:rPr>
              <a:t>Guía a partir de los intereses del alumno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solidFill>
                <a:schemeClr val="dk1"/>
              </a:solidFill>
              <a:latin typeface="Raleway" pitchFamily="2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aleway" pitchFamily="2" charset="0"/>
                <a:ea typeface="Roboto"/>
                <a:cs typeface="Roboto"/>
                <a:sym typeface="Roboto"/>
              </a:rPr>
              <a:t>Nos centramos en las capacidades innatas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solidFill>
                <a:schemeClr val="dk1"/>
              </a:solidFill>
              <a:latin typeface="Raleway" pitchFamily="2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aleway" pitchFamily="2" charset="0"/>
                <a:ea typeface="Roboto"/>
                <a:cs typeface="Roboto"/>
                <a:sym typeface="Roboto"/>
              </a:rPr>
              <a:t>Practica de </a:t>
            </a:r>
            <a:r>
              <a:rPr lang="es-ES" sz="1200" dirty="0" err="1">
                <a:solidFill>
                  <a:schemeClr val="dk1"/>
                </a:solidFill>
                <a:latin typeface="Raleway" pitchFamily="2" charset="0"/>
                <a:ea typeface="Roboto"/>
                <a:cs typeface="Roboto"/>
                <a:sym typeface="Roboto"/>
              </a:rPr>
              <a:t>networking</a:t>
            </a:r>
            <a:r>
              <a:rPr lang="es-ES" sz="1200" dirty="0">
                <a:solidFill>
                  <a:schemeClr val="dk1"/>
                </a:solidFill>
                <a:latin typeface="Raleway" pitchFamily="2" charset="0"/>
                <a:ea typeface="Roboto"/>
                <a:cs typeface="Roboto"/>
                <a:sym typeface="Roboto"/>
              </a:rPr>
              <a:t> en equipo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solidFill>
                <a:schemeClr val="dk1"/>
              </a:solidFill>
              <a:latin typeface="Raleway" pitchFamily="2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aleway" pitchFamily="2" charset="0"/>
                <a:ea typeface="Roboto"/>
                <a:cs typeface="Roboto"/>
                <a:sym typeface="Roboto"/>
              </a:rPr>
              <a:t>Crear proyecto </a:t>
            </a:r>
            <a:endParaRPr lang="es" sz="1200" dirty="0">
              <a:solidFill>
                <a:schemeClr val="dk1"/>
              </a:solidFill>
              <a:latin typeface="Raleway" pitchFamily="2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30"/>
          <p:cNvSpPr/>
          <p:nvPr/>
        </p:nvSpPr>
        <p:spPr>
          <a:xfrm rot="-5400000">
            <a:off x="6322168" y="2718166"/>
            <a:ext cx="147900" cy="151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 descr="Logotipo, nombre de la empresa">
            <a:extLst>
              <a:ext uri="{FF2B5EF4-FFF2-40B4-BE49-F238E27FC236}">
                <a16:creationId xmlns:a16="http://schemas.microsoft.com/office/drawing/2014/main" id="{ECC04F9E-0A39-410C-7AD7-66D8DCDD5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51" y="4573175"/>
            <a:ext cx="586449" cy="318472"/>
          </a:xfrm>
          <a:prstGeom prst="rect">
            <a:avLst/>
          </a:prstGeom>
        </p:spPr>
      </p:pic>
      <p:sp>
        <p:nvSpPr>
          <p:cNvPr id="4" name="Google Shape;102;p25">
            <a:extLst>
              <a:ext uri="{FF2B5EF4-FFF2-40B4-BE49-F238E27FC236}">
                <a16:creationId xmlns:a16="http://schemas.microsoft.com/office/drawing/2014/main" id="{3917212E-1209-CAF2-18C0-E8A638939CCF}"/>
              </a:ext>
            </a:extLst>
          </p:cNvPr>
          <p:cNvSpPr txBox="1"/>
          <p:nvPr/>
        </p:nvSpPr>
        <p:spPr>
          <a:xfrm>
            <a:off x="352400" y="4551607"/>
            <a:ext cx="3883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Rukulo"/>
                <a:ea typeface="Roboto"/>
                <a:cs typeface="Roboto"/>
                <a:sym typeface="Roboto"/>
              </a:rPr>
              <a:t>JÓVENES CON </a:t>
            </a:r>
            <a:r>
              <a:rPr lang="es" sz="1000" b="1" dirty="0">
                <a:solidFill>
                  <a:srgbClr val="FFC000"/>
                </a:solidFill>
                <a:latin typeface="Rukulo"/>
                <a:ea typeface="Roboto"/>
                <a:cs typeface="Roboto"/>
                <a:sym typeface="Roboto"/>
              </a:rPr>
              <a:t>PROPÓSITO</a:t>
            </a:r>
            <a:endParaRPr sz="1000" b="1" dirty="0">
              <a:solidFill>
                <a:srgbClr val="FFC000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  <p:pic>
        <p:nvPicPr>
          <p:cNvPr id="5" name="Imagen 4" descr="Imagen que contiene interior, persona, hombre, mujer&#10;&#10;Descripción generada automáticamente">
            <a:extLst>
              <a:ext uri="{FF2B5EF4-FFF2-40B4-BE49-F238E27FC236}">
                <a16:creationId xmlns:a16="http://schemas.microsoft.com/office/drawing/2014/main" id="{B1287D10-6DBB-1C25-3EB7-9D098DE88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612" y="1473625"/>
            <a:ext cx="2847975" cy="26765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/>
          <p:nvPr/>
        </p:nvSpPr>
        <p:spPr>
          <a:xfrm>
            <a:off x="1259500" y="2064900"/>
            <a:ext cx="26919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chemeClr val="dk1"/>
                </a:solidFill>
                <a:latin typeface="Rukulo"/>
                <a:ea typeface="Roboto"/>
                <a:cs typeface="Roboto"/>
                <a:sym typeface="Roboto"/>
              </a:rPr>
              <a:t>¡NOS VEMOS EN LA SESIÓN!</a:t>
            </a:r>
            <a:endParaRPr sz="2400" b="1" dirty="0">
              <a:solidFill>
                <a:schemeClr val="dk1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  <p:pic>
        <p:nvPicPr>
          <p:cNvPr id="5" name="Marcador de posición de imagen 4" descr="Una persona con una camisa de cuadros&#10;&#10;Descripción generada automáticamente con confianza media">
            <a:extLst>
              <a:ext uri="{FF2B5EF4-FFF2-40B4-BE49-F238E27FC236}">
                <a16:creationId xmlns:a16="http://schemas.microsoft.com/office/drawing/2014/main" id="{E1575B12-01D4-2D57-F136-D0E141F3A9D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7679" r="17679"/>
          <a:stretch>
            <a:fillRect/>
          </a:stretch>
        </p:blipFill>
        <p:spPr>
          <a:xfrm>
            <a:off x="4414838" y="721748"/>
            <a:ext cx="2691900" cy="359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tipo, nombre de la empresa">
            <a:extLst>
              <a:ext uri="{FF2B5EF4-FFF2-40B4-BE49-F238E27FC236}">
                <a16:creationId xmlns:a16="http://schemas.microsoft.com/office/drawing/2014/main" id="{F62698B6-EF76-D4E8-6069-29009E4A6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151" y="4573175"/>
            <a:ext cx="586449" cy="318472"/>
          </a:xfrm>
          <a:prstGeom prst="rect">
            <a:avLst/>
          </a:prstGeom>
        </p:spPr>
      </p:pic>
      <p:sp>
        <p:nvSpPr>
          <p:cNvPr id="4" name="Google Shape;102;p25">
            <a:extLst>
              <a:ext uri="{FF2B5EF4-FFF2-40B4-BE49-F238E27FC236}">
                <a16:creationId xmlns:a16="http://schemas.microsoft.com/office/drawing/2014/main" id="{1D5AED99-122F-43D5-845F-C2F9BCEBAFB8}"/>
              </a:ext>
            </a:extLst>
          </p:cNvPr>
          <p:cNvSpPr txBox="1"/>
          <p:nvPr/>
        </p:nvSpPr>
        <p:spPr>
          <a:xfrm>
            <a:off x="352400" y="4551607"/>
            <a:ext cx="3883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Rukulo"/>
                <a:ea typeface="Roboto"/>
                <a:cs typeface="Roboto"/>
                <a:sym typeface="Roboto"/>
              </a:rPr>
              <a:t>JÓVENES CON </a:t>
            </a:r>
            <a:r>
              <a:rPr lang="es" sz="1000" b="1" dirty="0">
                <a:solidFill>
                  <a:srgbClr val="FFC000"/>
                </a:solidFill>
                <a:latin typeface="Rukulo"/>
                <a:ea typeface="Roboto"/>
                <a:cs typeface="Roboto"/>
                <a:sym typeface="Roboto"/>
              </a:rPr>
              <a:t>PROPÓSITO</a:t>
            </a:r>
            <a:endParaRPr sz="1000" b="1" dirty="0">
              <a:solidFill>
                <a:srgbClr val="FFC000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/>
          <p:nvPr/>
        </p:nvSpPr>
        <p:spPr>
          <a:xfrm>
            <a:off x="4235900" y="50"/>
            <a:ext cx="4908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6"/>
          <p:cNvSpPr txBox="1"/>
          <p:nvPr/>
        </p:nvSpPr>
        <p:spPr>
          <a:xfrm>
            <a:off x="715100" y="462200"/>
            <a:ext cx="33459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dk1"/>
                </a:solidFill>
                <a:latin typeface="Rukulo"/>
                <a:ea typeface="Roboto"/>
                <a:cs typeface="Roboto"/>
                <a:sym typeface="Roboto"/>
              </a:rPr>
              <a:t>¿QUÉ DEBES SABER Y MIRAR ANTES DE TU SESIÓN GRATIS?</a:t>
            </a:r>
            <a:endParaRPr sz="1600" b="1" dirty="0">
              <a:solidFill>
                <a:schemeClr val="dk1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26"/>
          <p:cNvSpPr/>
          <p:nvPr/>
        </p:nvSpPr>
        <p:spPr>
          <a:xfrm rot="5400000">
            <a:off x="354650" y="722725"/>
            <a:ext cx="183300" cy="187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6"/>
          <p:cNvSpPr txBox="1"/>
          <p:nvPr/>
        </p:nvSpPr>
        <p:spPr>
          <a:xfrm>
            <a:off x="4572000" y="553775"/>
            <a:ext cx="3883500" cy="1672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El propósito principal de esta sesión es ofreceros claridad sobre la situación actual de vuestro hijo/a adolescente, universitario o que este entre los 15 y los 25 años de edad.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" b="1"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Si contáis con algún informe relevante para vosotros que nos pueda aportar información os recomendamos nos lo hagas llegar por al correo electrónico </a:t>
            </a:r>
            <a:r>
              <a:rPr lang="es" b="1" dirty="0">
                <a:solidFill>
                  <a:schemeClr val="accent4">
                    <a:lumMod val="75000"/>
                  </a:schemeClr>
                </a:solidFill>
                <a:latin typeface="Raleway" pitchFamily="2" charset="0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info@aimamartin.com</a:t>
            </a:r>
            <a:r>
              <a:rPr lang="es" b="1" dirty="0">
                <a:solidFill>
                  <a:schemeClr val="accent4">
                    <a:lumMod val="75000"/>
                  </a:schemeClr>
                </a:solidFill>
                <a:latin typeface="Raleway" pitchFamily="2" charset="0"/>
                <a:ea typeface="Lato"/>
                <a:cs typeface="Lato"/>
                <a:sym typeface="Lato"/>
              </a:rPr>
              <a:t> </a:t>
            </a:r>
            <a:r>
              <a:rPr lang="es" b="1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antes de la sesión.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 descr="Logotipo, nombre de la empresa">
            <a:extLst>
              <a:ext uri="{FF2B5EF4-FFF2-40B4-BE49-F238E27FC236}">
                <a16:creationId xmlns:a16="http://schemas.microsoft.com/office/drawing/2014/main" id="{6CB775B7-92C7-730B-22F0-C49DE4C2A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151" y="4573175"/>
            <a:ext cx="586449" cy="318472"/>
          </a:xfrm>
          <a:prstGeom prst="rect">
            <a:avLst/>
          </a:prstGeom>
        </p:spPr>
      </p:pic>
      <p:sp>
        <p:nvSpPr>
          <p:cNvPr id="4" name="Google Shape;102;p25">
            <a:extLst>
              <a:ext uri="{FF2B5EF4-FFF2-40B4-BE49-F238E27FC236}">
                <a16:creationId xmlns:a16="http://schemas.microsoft.com/office/drawing/2014/main" id="{7790DCDC-DAC0-EAA1-2122-6F621D6ED4B6}"/>
              </a:ext>
            </a:extLst>
          </p:cNvPr>
          <p:cNvSpPr txBox="1"/>
          <p:nvPr/>
        </p:nvSpPr>
        <p:spPr>
          <a:xfrm>
            <a:off x="352400" y="4551607"/>
            <a:ext cx="3883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Rukulo"/>
                <a:ea typeface="Roboto"/>
                <a:cs typeface="Roboto"/>
                <a:sym typeface="Roboto"/>
              </a:rPr>
              <a:t>JÓVENES CON </a:t>
            </a:r>
            <a:r>
              <a:rPr lang="es" sz="1000" b="1" dirty="0">
                <a:solidFill>
                  <a:srgbClr val="FFC000"/>
                </a:solidFill>
                <a:latin typeface="Rukulo"/>
                <a:ea typeface="Roboto"/>
                <a:cs typeface="Roboto"/>
                <a:sym typeface="Roboto"/>
              </a:rPr>
              <a:t>PROPÓSITO</a:t>
            </a:r>
            <a:endParaRPr sz="1000" b="1" dirty="0">
              <a:solidFill>
                <a:srgbClr val="FFC000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/>
          <p:nvPr/>
        </p:nvSpPr>
        <p:spPr>
          <a:xfrm>
            <a:off x="510950" y="630450"/>
            <a:ext cx="2792400" cy="388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ubTitle" idx="1"/>
          </p:nvPr>
        </p:nvSpPr>
        <p:spPr>
          <a:xfrm>
            <a:off x="3715200" y="2796725"/>
            <a:ext cx="49002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SUBTÍTULO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Marcador de posición de imagen 4" descr="Un grupo de personas sentadas en un escritorio&#10;&#10;Descripción generada automáticamente">
            <a:extLst>
              <a:ext uri="{FF2B5EF4-FFF2-40B4-BE49-F238E27FC236}">
                <a16:creationId xmlns:a16="http://schemas.microsoft.com/office/drawing/2014/main" id="{4586F859-1C69-F4F3-4B2C-89231BD7659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-402" r="540"/>
          <a:stretch/>
        </p:blipFill>
        <p:spPr>
          <a:xfrm>
            <a:off x="5010450" y="630450"/>
            <a:ext cx="3412201" cy="342104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7"/>
          <p:cNvSpPr txBox="1"/>
          <p:nvPr/>
        </p:nvSpPr>
        <p:spPr>
          <a:xfrm>
            <a:off x="715100" y="568825"/>
            <a:ext cx="33459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chemeClr val="dk1"/>
                </a:solidFill>
                <a:latin typeface="Rukulo"/>
                <a:ea typeface="Roboto"/>
                <a:cs typeface="Roboto"/>
                <a:sym typeface="Roboto"/>
              </a:rPr>
              <a:t>Lo que hacemos</a:t>
            </a:r>
            <a:endParaRPr sz="2400" b="1" dirty="0">
              <a:solidFill>
                <a:schemeClr val="dk1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7"/>
          <p:cNvSpPr/>
          <p:nvPr/>
        </p:nvSpPr>
        <p:spPr>
          <a:xfrm rot="5400000">
            <a:off x="354650" y="722725"/>
            <a:ext cx="183300" cy="187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7"/>
          <p:cNvSpPr txBox="1"/>
          <p:nvPr/>
        </p:nvSpPr>
        <p:spPr>
          <a:xfrm>
            <a:off x="729968" y="1890650"/>
            <a:ext cx="38835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s-ES" kern="1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Ante la necesidad de solucionar los problemas de fracaso escolar que enfrentan los jóvenes de hoy en día, en el 2020 abrimos nuestra escuela donde pudimos acercarnos a ellos y conocer mejor su situación. </a:t>
            </a:r>
          </a:p>
          <a:p>
            <a:pPr>
              <a:lnSpc>
                <a:spcPct val="150000"/>
              </a:lnSpc>
            </a:pPr>
            <a:r>
              <a:rPr lang="es-ES" kern="100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Así creamos la metodología transversal </a:t>
            </a:r>
            <a:r>
              <a:rPr lang="es-ES" kern="100" dirty="0" err="1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Wart</a:t>
            </a:r>
            <a:r>
              <a:rPr lang="es-ES" kern="100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con la que ayudar a los jóvenes a identificar su empleo vocacional.</a:t>
            </a:r>
            <a:endParaRPr lang="es-ES" kern="1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 descr="Logotipo, nombre de la empresa">
            <a:extLst>
              <a:ext uri="{FF2B5EF4-FFF2-40B4-BE49-F238E27FC236}">
                <a16:creationId xmlns:a16="http://schemas.microsoft.com/office/drawing/2014/main" id="{8F586C07-C755-92A4-1805-439019F22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151" y="4573175"/>
            <a:ext cx="586449" cy="318472"/>
          </a:xfrm>
          <a:prstGeom prst="rect">
            <a:avLst/>
          </a:prstGeom>
        </p:spPr>
      </p:pic>
      <p:sp>
        <p:nvSpPr>
          <p:cNvPr id="9" name="Google Shape;102;p25">
            <a:extLst>
              <a:ext uri="{FF2B5EF4-FFF2-40B4-BE49-F238E27FC236}">
                <a16:creationId xmlns:a16="http://schemas.microsoft.com/office/drawing/2014/main" id="{70F161FB-304F-F943-99AF-D5A7DD3E2609}"/>
              </a:ext>
            </a:extLst>
          </p:cNvPr>
          <p:cNvSpPr txBox="1"/>
          <p:nvPr/>
        </p:nvSpPr>
        <p:spPr>
          <a:xfrm>
            <a:off x="352400" y="4551607"/>
            <a:ext cx="3883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Rukulo"/>
                <a:ea typeface="Roboto"/>
                <a:cs typeface="Roboto"/>
                <a:sym typeface="Roboto"/>
              </a:rPr>
              <a:t>JÓVENES CON </a:t>
            </a:r>
            <a:r>
              <a:rPr lang="es" sz="1000" b="1" dirty="0">
                <a:solidFill>
                  <a:srgbClr val="FFC000"/>
                </a:solidFill>
                <a:latin typeface="Rukulo"/>
                <a:ea typeface="Roboto"/>
                <a:cs typeface="Roboto"/>
                <a:sym typeface="Roboto"/>
              </a:rPr>
              <a:t>PROPÓSITO</a:t>
            </a:r>
            <a:endParaRPr sz="1000" b="1" dirty="0">
              <a:solidFill>
                <a:srgbClr val="FFC000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/>
        </p:nvSpPr>
        <p:spPr>
          <a:xfrm>
            <a:off x="1842150" y="56425"/>
            <a:ext cx="54597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62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¿Q</a:t>
            </a:r>
            <a:r>
              <a:rPr lang="es-ES" sz="162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ué</a:t>
            </a:r>
            <a:r>
              <a:rPr lang="es" sz="162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SOLUCIONA </a:t>
            </a:r>
            <a:r>
              <a:rPr lang="es" sz="162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JÓVENES CON</a:t>
            </a:r>
            <a:r>
              <a:rPr lang="es" sz="162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PROPÓSITO</a:t>
            </a:r>
            <a:r>
              <a:rPr lang="es" sz="162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62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2521200" y="729925"/>
            <a:ext cx="41016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Mira nuestro recorrido y misión en Expresa Hub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2786886" y="4078158"/>
            <a:ext cx="292608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lang="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az Clic en el botón para ver el vídeo Presentación Expresa Hub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 descr="Logotipo, nombre de la empresa">
            <a:extLst>
              <a:ext uri="{FF2B5EF4-FFF2-40B4-BE49-F238E27FC236}">
                <a16:creationId xmlns:a16="http://schemas.microsoft.com/office/drawing/2014/main" id="{66EBC899-D8CF-4E6D-1E28-20187025D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51" y="4573175"/>
            <a:ext cx="586449" cy="318472"/>
          </a:xfrm>
          <a:prstGeom prst="rect">
            <a:avLst/>
          </a:prstGeom>
        </p:spPr>
      </p:pic>
      <p:sp>
        <p:nvSpPr>
          <p:cNvPr id="136" name="Google Shape;136;p28"/>
          <p:cNvSpPr/>
          <p:nvPr/>
        </p:nvSpPr>
        <p:spPr>
          <a:xfrm rot="5400000">
            <a:off x="2637036" y="4186910"/>
            <a:ext cx="147900" cy="151800"/>
          </a:xfrm>
          <a:prstGeom prst="triangle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02;p25">
            <a:extLst>
              <a:ext uri="{FF2B5EF4-FFF2-40B4-BE49-F238E27FC236}">
                <a16:creationId xmlns:a16="http://schemas.microsoft.com/office/drawing/2014/main" id="{027CB55E-0C4E-399A-A49A-F83D01089F12}"/>
              </a:ext>
            </a:extLst>
          </p:cNvPr>
          <p:cNvSpPr txBox="1"/>
          <p:nvPr/>
        </p:nvSpPr>
        <p:spPr>
          <a:xfrm>
            <a:off x="352400" y="4551607"/>
            <a:ext cx="3883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Rukulo"/>
                <a:ea typeface="Roboto"/>
                <a:cs typeface="Roboto"/>
                <a:sym typeface="Roboto"/>
              </a:rPr>
              <a:t>JÓVENES CON </a:t>
            </a:r>
            <a:r>
              <a:rPr lang="es" sz="1000" b="1" dirty="0">
                <a:solidFill>
                  <a:srgbClr val="FFC000"/>
                </a:solidFill>
                <a:latin typeface="Rukulo"/>
                <a:ea typeface="Roboto"/>
                <a:cs typeface="Roboto"/>
                <a:sym typeface="Roboto"/>
              </a:rPr>
              <a:t>PROPÓSITO</a:t>
            </a:r>
            <a:endParaRPr sz="1000" b="1" dirty="0">
              <a:solidFill>
                <a:srgbClr val="FFC000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  <p:pic>
        <p:nvPicPr>
          <p:cNvPr id="11" name="Imagen 10" descr="Interfaz de usuario gráfica, Sitio web&#10;&#10;Descripción generada automáticamente con confianza media">
            <a:hlinkClick r:id="rId4"/>
            <a:extLst>
              <a:ext uri="{FF2B5EF4-FFF2-40B4-BE49-F238E27FC236}">
                <a16:creationId xmlns:a16="http://schemas.microsoft.com/office/drawing/2014/main" id="{E4B456F9-700A-0722-5AE7-EC78BC67F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089" y="1324274"/>
            <a:ext cx="4147314" cy="24883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/>
        </p:nvSpPr>
        <p:spPr>
          <a:xfrm>
            <a:off x="1842150" y="56425"/>
            <a:ext cx="54597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62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DESCUBRE NUESTRA METODOLOGÍA</a:t>
            </a:r>
            <a:endParaRPr sz="162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2521200" y="729925"/>
            <a:ext cx="4101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Vídeo explicativo del sistema con el que te garantizamos resultados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 descr="Logotipo, nombre de la empresa">
            <a:extLst>
              <a:ext uri="{FF2B5EF4-FFF2-40B4-BE49-F238E27FC236}">
                <a16:creationId xmlns:a16="http://schemas.microsoft.com/office/drawing/2014/main" id="{28511618-93DE-B756-6701-3605B67B9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51" y="4573175"/>
            <a:ext cx="586449" cy="318472"/>
          </a:xfrm>
          <a:prstGeom prst="rect">
            <a:avLst/>
          </a:prstGeom>
        </p:spPr>
      </p:pic>
      <p:sp>
        <p:nvSpPr>
          <p:cNvPr id="8" name="Google Shape;102;p25">
            <a:extLst>
              <a:ext uri="{FF2B5EF4-FFF2-40B4-BE49-F238E27FC236}">
                <a16:creationId xmlns:a16="http://schemas.microsoft.com/office/drawing/2014/main" id="{27408DFD-5172-2AFC-F59B-FC3ABA07E040}"/>
              </a:ext>
            </a:extLst>
          </p:cNvPr>
          <p:cNvSpPr txBox="1"/>
          <p:nvPr/>
        </p:nvSpPr>
        <p:spPr>
          <a:xfrm>
            <a:off x="352400" y="4551607"/>
            <a:ext cx="3883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Roboto"/>
                <a:ea typeface="Roboto"/>
                <a:cs typeface="Roboto"/>
                <a:sym typeface="Roboto"/>
              </a:rPr>
              <a:t>JÓVENES CON </a:t>
            </a:r>
            <a:r>
              <a:rPr lang="es" sz="1000" b="1" dirty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PROPÓSITO</a:t>
            </a:r>
            <a:endParaRPr sz="1000" b="1" dirty="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35;p28">
            <a:extLst>
              <a:ext uri="{FF2B5EF4-FFF2-40B4-BE49-F238E27FC236}">
                <a16:creationId xmlns:a16="http://schemas.microsoft.com/office/drawing/2014/main" id="{FD19C83E-079E-26C9-EC89-316F262AFCBF}"/>
              </a:ext>
            </a:extLst>
          </p:cNvPr>
          <p:cNvSpPr txBox="1"/>
          <p:nvPr/>
        </p:nvSpPr>
        <p:spPr>
          <a:xfrm>
            <a:off x="3018634" y="4105547"/>
            <a:ext cx="292608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lang="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az Clic en el botón para ver el vídeo Disciplina Transversal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36;p28">
            <a:extLst>
              <a:ext uri="{FF2B5EF4-FFF2-40B4-BE49-F238E27FC236}">
                <a16:creationId xmlns:a16="http://schemas.microsoft.com/office/drawing/2014/main" id="{19D13040-DDB5-901F-A848-15A0CB1E5D94}"/>
              </a:ext>
            </a:extLst>
          </p:cNvPr>
          <p:cNvSpPr/>
          <p:nvPr/>
        </p:nvSpPr>
        <p:spPr>
          <a:xfrm rot="5400000">
            <a:off x="2868784" y="4214299"/>
            <a:ext cx="147900" cy="151800"/>
          </a:xfrm>
          <a:prstGeom prst="triangle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n 6" descr="Interfaz de usuario gráfica, Texto&#10;&#10;Descripción generada automáticamente">
            <a:hlinkClick r:id="rId4"/>
            <a:extLst>
              <a:ext uri="{FF2B5EF4-FFF2-40B4-BE49-F238E27FC236}">
                <a16:creationId xmlns:a16="http://schemas.microsoft.com/office/drawing/2014/main" id="{9F4461CA-AD02-E3C6-16A0-D8D774584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695" y="1371160"/>
            <a:ext cx="4001965" cy="24011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/>
          <p:nvPr/>
        </p:nvSpPr>
        <p:spPr>
          <a:xfrm>
            <a:off x="4630581" y="2137"/>
            <a:ext cx="4510527" cy="51413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1"/>
          <p:cNvSpPr txBox="1"/>
          <p:nvPr/>
        </p:nvSpPr>
        <p:spPr>
          <a:xfrm>
            <a:off x="1170549" y="2839312"/>
            <a:ext cx="2405341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rgbClr val="666666"/>
                </a:solidFill>
                <a:latin typeface="Rukulo"/>
                <a:ea typeface="Lato"/>
                <a:cs typeface="Lato"/>
                <a:sym typeface="Lato"/>
              </a:rPr>
              <a:t> André </a:t>
            </a:r>
            <a:r>
              <a:rPr lang="es-ES" sz="1200" b="1" dirty="0" err="1">
                <a:solidFill>
                  <a:srgbClr val="666666"/>
                </a:solidFill>
                <a:latin typeface="Rukulo"/>
                <a:ea typeface="Lato"/>
                <a:cs typeface="Lato"/>
                <a:sym typeface="Lato"/>
              </a:rPr>
              <a:t>Massala</a:t>
            </a:r>
            <a:endParaRPr lang="es-ES" sz="1200" b="1" dirty="0">
              <a:solidFill>
                <a:srgbClr val="666666"/>
              </a:solidFill>
              <a:latin typeface="Rukulo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rgbClr val="666666"/>
                </a:solidFill>
                <a:latin typeface="Rukulo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1" dirty="0">
                <a:solidFill>
                  <a:schemeClr val="dk1"/>
                </a:solidFill>
                <a:latin typeface="Rukulo"/>
                <a:ea typeface="Lato"/>
                <a:cs typeface="Lato"/>
                <a:sym typeface="Lato"/>
              </a:rPr>
              <a:t>N</a:t>
            </a:r>
            <a:r>
              <a:rPr lang="es-ES" sz="1200" i="1" dirty="0">
                <a:solidFill>
                  <a:schemeClr val="dk1"/>
                </a:solidFill>
                <a:latin typeface="Rukulo"/>
                <a:ea typeface="Lato"/>
                <a:cs typeface="Lato"/>
                <a:sym typeface="Lato"/>
              </a:rPr>
              <a:t>i</a:t>
            </a:r>
            <a:r>
              <a:rPr lang="es" sz="1200" i="1" dirty="0">
                <a:solidFill>
                  <a:schemeClr val="dk1"/>
                </a:solidFill>
                <a:latin typeface="Rukulo"/>
                <a:ea typeface="Lato"/>
                <a:cs typeface="Lato"/>
                <a:sym typeface="Lato"/>
              </a:rPr>
              <a:t>vel de estudios Licenciado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1" dirty="0">
                <a:solidFill>
                  <a:schemeClr val="accent4"/>
                </a:solidFill>
                <a:latin typeface="Rukulo"/>
                <a:ea typeface="Lato"/>
                <a:cs typeface="Lato"/>
                <a:sym typeface="Lato"/>
              </a:rPr>
              <a:t>Sector Arte y Educación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Logro</a:t>
            </a:r>
            <a:r>
              <a:rPr lang="es" sz="1200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 </a:t>
            </a:r>
            <a:r>
              <a:rPr lang="es-ES" sz="1200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Visión Internacional</a:t>
            </a:r>
            <a:endParaRPr sz="1200"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Tiempo</a:t>
            </a:r>
            <a:r>
              <a:rPr lang="es" sz="1200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 30 días</a:t>
            </a:r>
            <a:endParaRPr sz="1200"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Canal Twich</a:t>
            </a:r>
            <a:endParaRPr sz="1200"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5614066" y="2786522"/>
            <a:ext cx="2591085" cy="213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kulo"/>
                <a:ea typeface="Lato"/>
                <a:cs typeface="Lato"/>
                <a:sym typeface="Lato"/>
              </a:rPr>
              <a:t>Liam JMM </a:t>
            </a:r>
            <a:endParaRPr sz="1200" b="1" dirty="0">
              <a:solidFill>
                <a:schemeClr val="tx1">
                  <a:lumMod val="65000"/>
                  <a:lumOff val="35000"/>
                </a:schemeClr>
              </a:solidFill>
              <a:latin typeface="Rukul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i="1" dirty="0">
                <a:solidFill>
                  <a:schemeClr val="tx1"/>
                </a:solidFill>
                <a:latin typeface="Rukulo"/>
                <a:ea typeface="Lato"/>
                <a:cs typeface="Lato"/>
                <a:sym typeface="Lato"/>
              </a:rPr>
              <a:t>Nivel de estudios Secundaria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i="1" dirty="0">
                <a:solidFill>
                  <a:schemeClr val="accent4"/>
                </a:solidFill>
                <a:latin typeface="Rukulo"/>
                <a:ea typeface="Lato"/>
                <a:cs typeface="Lato"/>
                <a:sym typeface="Lato"/>
              </a:rPr>
              <a:t>Sector Ciencias Sociales y Políticas</a:t>
            </a:r>
            <a:br>
              <a:rPr lang="es" sz="1100" i="1" dirty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100" b="1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Logro</a:t>
            </a:r>
            <a:r>
              <a:rPr lang="es-ES" sz="1100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 Elección de Itinerario Superior</a:t>
            </a:r>
            <a:endParaRPr sz="1100"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Tiempo</a:t>
            </a:r>
            <a:r>
              <a:rPr lang="es" sz="1100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 30 días</a:t>
            </a:r>
          </a:p>
          <a:p>
            <a:pPr>
              <a:lnSpc>
                <a:spcPct val="150000"/>
              </a:lnSpc>
            </a:pPr>
            <a:r>
              <a:rPr lang="es-ES" sz="1100" b="1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Canal Twitter</a:t>
            </a:r>
            <a:endParaRPr lang="es-ES" sz="1100"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2" name="Imagen 1" descr="Logotipo, nombre de la empresa">
            <a:extLst>
              <a:ext uri="{FF2B5EF4-FFF2-40B4-BE49-F238E27FC236}">
                <a16:creationId xmlns:a16="http://schemas.microsoft.com/office/drawing/2014/main" id="{29E454C6-F047-1501-2E82-11F6848D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51" y="4573175"/>
            <a:ext cx="586449" cy="318472"/>
          </a:xfrm>
          <a:prstGeom prst="rect">
            <a:avLst/>
          </a:prstGeom>
        </p:spPr>
      </p:pic>
      <p:sp>
        <p:nvSpPr>
          <p:cNvPr id="4" name="Google Shape;102;p25">
            <a:extLst>
              <a:ext uri="{FF2B5EF4-FFF2-40B4-BE49-F238E27FC236}">
                <a16:creationId xmlns:a16="http://schemas.microsoft.com/office/drawing/2014/main" id="{5186DF17-6CE0-4185-0DD6-0786C09FC02D}"/>
              </a:ext>
            </a:extLst>
          </p:cNvPr>
          <p:cNvSpPr txBox="1"/>
          <p:nvPr/>
        </p:nvSpPr>
        <p:spPr>
          <a:xfrm>
            <a:off x="352400" y="4551607"/>
            <a:ext cx="3883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Rukulo"/>
                <a:ea typeface="Roboto"/>
                <a:cs typeface="Roboto"/>
                <a:sym typeface="Roboto"/>
              </a:rPr>
              <a:t>JÓVENES CON </a:t>
            </a:r>
            <a:r>
              <a:rPr lang="es" sz="1000" b="1" dirty="0">
                <a:solidFill>
                  <a:srgbClr val="FFC000"/>
                </a:solidFill>
                <a:latin typeface="Rukulo"/>
                <a:ea typeface="Roboto"/>
                <a:cs typeface="Roboto"/>
                <a:sym typeface="Roboto"/>
              </a:rPr>
              <a:t>PROPÓSITO</a:t>
            </a:r>
            <a:endParaRPr sz="1000" b="1" dirty="0">
              <a:solidFill>
                <a:srgbClr val="FFC000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143;p29">
            <a:extLst>
              <a:ext uri="{FF2B5EF4-FFF2-40B4-BE49-F238E27FC236}">
                <a16:creationId xmlns:a16="http://schemas.microsoft.com/office/drawing/2014/main" id="{44D4752F-B7C6-938F-343D-D62F4FA022E7}"/>
              </a:ext>
            </a:extLst>
          </p:cNvPr>
          <p:cNvSpPr txBox="1"/>
          <p:nvPr/>
        </p:nvSpPr>
        <p:spPr>
          <a:xfrm>
            <a:off x="1842150" y="44472"/>
            <a:ext cx="54597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62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CASOS DE ÉXITO</a:t>
            </a:r>
          </a:p>
        </p:txBody>
      </p:sp>
      <p:sp>
        <p:nvSpPr>
          <p:cNvPr id="6" name="Google Shape;184;p32">
            <a:extLst>
              <a:ext uri="{FF2B5EF4-FFF2-40B4-BE49-F238E27FC236}">
                <a16:creationId xmlns:a16="http://schemas.microsoft.com/office/drawing/2014/main" id="{C89BF1C3-D9C7-C023-F85D-CA3766C3F759}"/>
              </a:ext>
            </a:extLst>
          </p:cNvPr>
          <p:cNvSpPr txBox="1"/>
          <p:nvPr/>
        </p:nvSpPr>
        <p:spPr>
          <a:xfrm>
            <a:off x="2521200" y="794500"/>
            <a:ext cx="41016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  <a:latin typeface="Raleway" pitchFamily="2" charset="0"/>
                <a:ea typeface="Roboto"/>
                <a:cs typeface="Roboto"/>
                <a:sym typeface="Roboto"/>
              </a:rPr>
              <a:t>Con jóvenes de todos los niveles formativos</a:t>
            </a:r>
            <a:endParaRPr dirty="0">
              <a:highlight>
                <a:srgbClr val="C0C0C0"/>
              </a:highlight>
              <a:latin typeface="Raleway" pitchFamily="2" charset="0"/>
              <a:ea typeface="Roboto"/>
              <a:cs typeface="Roboto"/>
              <a:sym typeface="Roboto"/>
            </a:endParaRPr>
          </a:p>
        </p:txBody>
      </p:sp>
      <p:pic>
        <p:nvPicPr>
          <p:cNvPr id="9" name="Imagen 8" descr="Un par de personas sonriendo&#10;&#10;Descripción generada automáticamente con confianza media">
            <a:extLst>
              <a:ext uri="{FF2B5EF4-FFF2-40B4-BE49-F238E27FC236}">
                <a16:creationId xmlns:a16="http://schemas.microsoft.com/office/drawing/2014/main" id="{4EDE0010-53C7-9925-FD47-6CEED34F86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64" t="28104" r="65297" b="14570"/>
          <a:stretch/>
        </p:blipFill>
        <p:spPr>
          <a:xfrm>
            <a:off x="1063682" y="1371276"/>
            <a:ext cx="1380202" cy="1891029"/>
          </a:xfrm>
          <a:prstGeom prst="rect">
            <a:avLst/>
          </a:prstGeom>
        </p:spPr>
      </p:pic>
      <p:pic>
        <p:nvPicPr>
          <p:cNvPr id="11" name="Imagen 10" descr="Un joven sentado en un escritorio&#10;&#10;Descripción generada automáticamente con confianza media">
            <a:extLst>
              <a:ext uri="{FF2B5EF4-FFF2-40B4-BE49-F238E27FC236}">
                <a16:creationId xmlns:a16="http://schemas.microsoft.com/office/drawing/2014/main" id="{D21A51C1-8F92-3DC5-9D01-5125F069DA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70" t="11894" r="44637" b="48774"/>
          <a:stretch/>
        </p:blipFill>
        <p:spPr>
          <a:xfrm>
            <a:off x="5544385" y="1421634"/>
            <a:ext cx="1380202" cy="18706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/>
          <p:nvPr/>
        </p:nvSpPr>
        <p:spPr>
          <a:xfrm>
            <a:off x="4630581" y="2137"/>
            <a:ext cx="4510527" cy="51413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1"/>
          <p:cNvSpPr txBox="1"/>
          <p:nvPr/>
        </p:nvSpPr>
        <p:spPr>
          <a:xfrm>
            <a:off x="1410482" y="2931947"/>
            <a:ext cx="2405341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 err="1">
                <a:solidFill>
                  <a:srgbClr val="666666"/>
                </a:solidFill>
                <a:latin typeface="Rukulo"/>
                <a:ea typeface="Lato"/>
                <a:cs typeface="Lato"/>
                <a:sym typeface="Lato"/>
              </a:rPr>
              <a:t>Magui</a:t>
            </a:r>
            <a:r>
              <a:rPr lang="es-ES" sz="1200" b="1" dirty="0">
                <a:solidFill>
                  <a:srgbClr val="666666"/>
                </a:solidFill>
                <a:latin typeface="Rukulo"/>
                <a:ea typeface="Lato"/>
                <a:cs typeface="Lato"/>
                <a:sym typeface="Lato"/>
              </a:rPr>
              <a:t> Sáez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rgbClr val="666666"/>
                </a:solidFill>
                <a:latin typeface="Rukulo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1" dirty="0">
                <a:solidFill>
                  <a:schemeClr val="dk1"/>
                </a:solidFill>
                <a:latin typeface="Rukulo"/>
                <a:ea typeface="Lato"/>
                <a:cs typeface="Lato"/>
                <a:sym typeface="Lato"/>
              </a:rPr>
              <a:t>N</a:t>
            </a:r>
            <a:r>
              <a:rPr lang="es-ES" sz="1200" i="1" dirty="0">
                <a:solidFill>
                  <a:schemeClr val="dk1"/>
                </a:solidFill>
                <a:latin typeface="Rukulo"/>
                <a:ea typeface="Lato"/>
                <a:cs typeface="Lato"/>
                <a:sym typeface="Lato"/>
              </a:rPr>
              <a:t>i</a:t>
            </a:r>
            <a:r>
              <a:rPr lang="es" sz="1200" i="1" dirty="0">
                <a:solidFill>
                  <a:schemeClr val="dk1"/>
                </a:solidFill>
                <a:latin typeface="Rukulo"/>
                <a:ea typeface="Lato"/>
                <a:cs typeface="Lato"/>
                <a:sym typeface="Lato"/>
              </a:rPr>
              <a:t>vel de estudios Básico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1" dirty="0">
                <a:solidFill>
                  <a:schemeClr val="accent4"/>
                </a:solidFill>
                <a:latin typeface="Rukulo"/>
                <a:ea typeface="Lato"/>
                <a:cs typeface="Lato"/>
                <a:sym typeface="Lato"/>
              </a:rPr>
              <a:t>Sector Cultura y Entretenimiento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Logro</a:t>
            </a:r>
            <a:r>
              <a:rPr lang="es" sz="1200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 </a:t>
            </a:r>
            <a:r>
              <a:rPr lang="es-ES" sz="1200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Empleo Vocacional</a:t>
            </a:r>
            <a:endParaRPr sz="1200"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Tiempo</a:t>
            </a:r>
            <a:r>
              <a:rPr lang="es" sz="1200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 90 días</a:t>
            </a:r>
            <a:endParaRPr sz="1200"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Canal YouTube</a:t>
            </a:r>
            <a:endParaRPr sz="1200"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5614066" y="2737796"/>
            <a:ext cx="2234859" cy="209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" sz="1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kulo"/>
                <a:ea typeface="Lato"/>
                <a:cs typeface="Lato"/>
                <a:sym typeface="Lato"/>
              </a:rPr>
              <a:t>Alba McGirr </a:t>
            </a:r>
            <a:endParaRPr sz="1200" b="1" dirty="0">
              <a:solidFill>
                <a:schemeClr val="tx1">
                  <a:lumMod val="65000"/>
                  <a:lumOff val="35000"/>
                </a:schemeClr>
              </a:solidFill>
              <a:latin typeface="Rukul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i="1" dirty="0">
                <a:solidFill>
                  <a:schemeClr val="tx1"/>
                </a:solidFill>
                <a:latin typeface="Rukulo"/>
                <a:ea typeface="Lato"/>
                <a:cs typeface="Lato"/>
                <a:sym typeface="Lato"/>
              </a:rPr>
              <a:t>Nivel de estudios Cum Lauden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i="1" dirty="0">
                <a:solidFill>
                  <a:schemeClr val="accent4"/>
                </a:solidFill>
                <a:latin typeface="Rukulo"/>
                <a:ea typeface="Lato"/>
                <a:cs typeface="Lato"/>
                <a:sym typeface="Lato"/>
              </a:rPr>
              <a:t>Sector Bio Medicina</a:t>
            </a:r>
            <a:br>
              <a:rPr lang="es" sz="1100" i="1" dirty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100" b="1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Logro</a:t>
            </a:r>
            <a:r>
              <a:rPr lang="es" sz="1100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 </a:t>
            </a:r>
            <a:r>
              <a:rPr lang="es-ES" sz="1100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Empleo Vocacional</a:t>
            </a:r>
            <a:endParaRPr sz="1100"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Tiempo</a:t>
            </a:r>
            <a:r>
              <a:rPr lang="es" sz="1100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 30 días</a:t>
            </a:r>
            <a:endParaRPr sz="1100"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chemeClr val="dk1"/>
                </a:solidFill>
                <a:latin typeface="Raleway" pitchFamily="2" charset="0"/>
                <a:ea typeface="Lato"/>
                <a:cs typeface="Lato"/>
                <a:sym typeface="Lato"/>
              </a:rPr>
              <a:t>Linkedin Profesional</a:t>
            </a:r>
            <a:endParaRPr sz="1100" dirty="0">
              <a:solidFill>
                <a:schemeClr val="dk1"/>
              </a:solidFill>
              <a:latin typeface="Raleway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2" name="Imagen 1" descr="Logotipo, nombre de la empresa">
            <a:extLst>
              <a:ext uri="{FF2B5EF4-FFF2-40B4-BE49-F238E27FC236}">
                <a16:creationId xmlns:a16="http://schemas.microsoft.com/office/drawing/2014/main" id="{29E454C6-F047-1501-2E82-11F6848D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51" y="4573175"/>
            <a:ext cx="586449" cy="318472"/>
          </a:xfrm>
          <a:prstGeom prst="rect">
            <a:avLst/>
          </a:prstGeom>
        </p:spPr>
      </p:pic>
      <p:sp>
        <p:nvSpPr>
          <p:cNvPr id="4" name="Google Shape;102;p25">
            <a:extLst>
              <a:ext uri="{FF2B5EF4-FFF2-40B4-BE49-F238E27FC236}">
                <a16:creationId xmlns:a16="http://schemas.microsoft.com/office/drawing/2014/main" id="{5186DF17-6CE0-4185-0DD6-0786C09FC02D}"/>
              </a:ext>
            </a:extLst>
          </p:cNvPr>
          <p:cNvSpPr txBox="1"/>
          <p:nvPr/>
        </p:nvSpPr>
        <p:spPr>
          <a:xfrm>
            <a:off x="352400" y="4551607"/>
            <a:ext cx="3883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Rukulo"/>
                <a:ea typeface="Roboto"/>
                <a:cs typeface="Roboto"/>
                <a:sym typeface="Roboto"/>
              </a:rPr>
              <a:t>JÓVENES CON </a:t>
            </a:r>
            <a:r>
              <a:rPr lang="es" sz="1000" b="1" dirty="0">
                <a:solidFill>
                  <a:srgbClr val="FFC000"/>
                </a:solidFill>
                <a:latin typeface="Rukulo"/>
                <a:ea typeface="Roboto"/>
                <a:cs typeface="Roboto"/>
                <a:sym typeface="Roboto"/>
              </a:rPr>
              <a:t>PROPÓSITO</a:t>
            </a:r>
            <a:endParaRPr sz="1000" b="1" dirty="0">
              <a:solidFill>
                <a:srgbClr val="FFC000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143;p29">
            <a:extLst>
              <a:ext uri="{FF2B5EF4-FFF2-40B4-BE49-F238E27FC236}">
                <a16:creationId xmlns:a16="http://schemas.microsoft.com/office/drawing/2014/main" id="{44D4752F-B7C6-938F-343D-D62F4FA022E7}"/>
              </a:ext>
            </a:extLst>
          </p:cNvPr>
          <p:cNvSpPr txBox="1"/>
          <p:nvPr/>
        </p:nvSpPr>
        <p:spPr>
          <a:xfrm>
            <a:off x="1842150" y="44472"/>
            <a:ext cx="54597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62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CASOS DE ÉXITO</a:t>
            </a:r>
          </a:p>
        </p:txBody>
      </p:sp>
      <p:sp>
        <p:nvSpPr>
          <p:cNvPr id="6" name="Google Shape;184;p32">
            <a:extLst>
              <a:ext uri="{FF2B5EF4-FFF2-40B4-BE49-F238E27FC236}">
                <a16:creationId xmlns:a16="http://schemas.microsoft.com/office/drawing/2014/main" id="{C89BF1C3-D9C7-C023-F85D-CA3766C3F759}"/>
              </a:ext>
            </a:extLst>
          </p:cNvPr>
          <p:cNvSpPr txBox="1"/>
          <p:nvPr/>
        </p:nvSpPr>
        <p:spPr>
          <a:xfrm>
            <a:off x="2521200" y="794500"/>
            <a:ext cx="41016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  <a:latin typeface="Raleway" pitchFamily="2" charset="0"/>
                <a:ea typeface="Roboto"/>
                <a:cs typeface="Roboto"/>
                <a:sym typeface="Roboto"/>
              </a:rPr>
              <a:t>Con jóvenes de todos los niveles formativos</a:t>
            </a:r>
            <a:endParaRPr dirty="0">
              <a:highlight>
                <a:srgbClr val="C0C0C0"/>
              </a:highlight>
              <a:latin typeface="Raleway" pitchFamily="2" charset="0"/>
              <a:ea typeface="Roboto"/>
              <a:cs typeface="Roboto"/>
              <a:sym typeface="Roboto"/>
            </a:endParaRPr>
          </a:p>
        </p:txBody>
      </p:sp>
      <p:pic>
        <p:nvPicPr>
          <p:cNvPr id="9" name="Imagen 8" descr="Una mujer con un libro en una mesa&#10;&#10;Descripción generada automáticamente con confianza media">
            <a:extLst>
              <a:ext uri="{FF2B5EF4-FFF2-40B4-BE49-F238E27FC236}">
                <a16:creationId xmlns:a16="http://schemas.microsoft.com/office/drawing/2014/main" id="{EB87A0C5-17D2-A9F3-8AC1-47C1DB61BA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" t="9586" r="-281" b="7070"/>
          <a:stretch/>
        </p:blipFill>
        <p:spPr>
          <a:xfrm>
            <a:off x="1485699" y="1391134"/>
            <a:ext cx="1380203" cy="1891862"/>
          </a:xfrm>
          <a:prstGeom prst="rect">
            <a:avLst/>
          </a:prstGeom>
        </p:spPr>
      </p:pic>
      <p:pic>
        <p:nvPicPr>
          <p:cNvPr id="11" name="Imagen 10" descr="Un par de hombres sentados en una mesa&#10;&#10;Descripción generada automáticamente con confianza baja">
            <a:extLst>
              <a:ext uri="{FF2B5EF4-FFF2-40B4-BE49-F238E27FC236}">
                <a16:creationId xmlns:a16="http://schemas.microsoft.com/office/drawing/2014/main" id="{F54C8E70-ACA8-DB57-A935-360E3C0EC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0" t="8087" r="-540" b="8746"/>
          <a:stretch/>
        </p:blipFill>
        <p:spPr>
          <a:xfrm>
            <a:off x="5528876" y="1391134"/>
            <a:ext cx="1343577" cy="18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3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/>
        </p:nvSpPr>
        <p:spPr>
          <a:xfrm>
            <a:off x="1495350" y="425800"/>
            <a:ext cx="63057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dk1"/>
                </a:solidFill>
                <a:latin typeface="Rukulo"/>
                <a:ea typeface="Roboto"/>
                <a:cs typeface="Roboto"/>
                <a:sym typeface="Roboto"/>
              </a:rPr>
              <a:t>TESTIMONIOS Y CASOS DE ÉXITO</a:t>
            </a:r>
            <a:endParaRPr sz="1600" b="1" dirty="0">
              <a:solidFill>
                <a:schemeClr val="dk1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2521200" y="794500"/>
            <a:ext cx="41016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  <a:latin typeface="Raleway" pitchFamily="2" charset="0"/>
                <a:ea typeface="Roboto"/>
                <a:cs typeface="Roboto"/>
                <a:sym typeface="Roboto"/>
              </a:rPr>
              <a:t>Clientes de Lanzadera de </a:t>
            </a:r>
            <a:r>
              <a:rPr lang="es" dirty="0">
                <a:solidFill>
                  <a:schemeClr val="dk1"/>
                </a:solidFill>
                <a:highlight>
                  <a:srgbClr val="C0C0C0"/>
                </a:highlight>
                <a:latin typeface="Raleway" pitchFamily="2" charset="0"/>
                <a:ea typeface="Roboto"/>
                <a:cs typeface="Roboto"/>
                <a:sym typeface="Roboto"/>
              </a:rPr>
              <a:t>Empleo </a:t>
            </a:r>
            <a:r>
              <a:rPr lang="es" dirty="0">
                <a:solidFill>
                  <a:schemeClr val="dk1"/>
                </a:solidFill>
                <a:latin typeface="Raleway" pitchFamily="2" charset="0"/>
                <a:ea typeface="Roboto"/>
                <a:cs typeface="Roboto"/>
                <a:sym typeface="Roboto"/>
              </a:rPr>
              <a:t>de Cantabria</a:t>
            </a:r>
            <a:endParaRPr dirty="0">
              <a:latin typeface="Raleway" pitchFamily="2" charset="0"/>
              <a:ea typeface="Roboto"/>
              <a:cs typeface="Roboto"/>
              <a:sym typeface="Roboto"/>
            </a:endParaRPr>
          </a:p>
        </p:txBody>
      </p:sp>
      <p:pic>
        <p:nvPicPr>
          <p:cNvPr id="2" name="Imagen 1" descr="Logotipo, nombre de la empresa">
            <a:extLst>
              <a:ext uri="{FF2B5EF4-FFF2-40B4-BE49-F238E27FC236}">
                <a16:creationId xmlns:a16="http://schemas.microsoft.com/office/drawing/2014/main" id="{B07CFD1A-5076-BBEF-3AE4-801FB63CE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51" y="4573175"/>
            <a:ext cx="586449" cy="318472"/>
          </a:xfrm>
          <a:prstGeom prst="rect">
            <a:avLst/>
          </a:prstGeom>
        </p:spPr>
      </p:pic>
      <p:pic>
        <p:nvPicPr>
          <p:cNvPr id="8" name="Imagen 7" descr="Imagen que contiene persona, exterior, edificio, gente&#10;&#10;Descripción generada automáticamente">
            <a:extLst>
              <a:ext uri="{FF2B5EF4-FFF2-40B4-BE49-F238E27FC236}">
                <a16:creationId xmlns:a16="http://schemas.microsoft.com/office/drawing/2014/main" id="{7C5E6C90-985C-9876-EF0C-0ABCF26C88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8" t="6881" r="8672" b="18842"/>
          <a:stretch/>
        </p:blipFill>
        <p:spPr>
          <a:xfrm>
            <a:off x="5979500" y="1334484"/>
            <a:ext cx="2225651" cy="2655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Google Shape;102;p25">
            <a:extLst>
              <a:ext uri="{FF2B5EF4-FFF2-40B4-BE49-F238E27FC236}">
                <a16:creationId xmlns:a16="http://schemas.microsoft.com/office/drawing/2014/main" id="{8BE6A47C-9096-FBDE-99FF-DC28C5346729}"/>
              </a:ext>
            </a:extLst>
          </p:cNvPr>
          <p:cNvSpPr txBox="1"/>
          <p:nvPr/>
        </p:nvSpPr>
        <p:spPr>
          <a:xfrm>
            <a:off x="352400" y="4551607"/>
            <a:ext cx="3883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Rukulo"/>
                <a:ea typeface="Roboto"/>
                <a:cs typeface="Roboto"/>
                <a:sym typeface="Roboto"/>
              </a:rPr>
              <a:t>JÓVENES CON </a:t>
            </a:r>
            <a:r>
              <a:rPr lang="es" sz="1000" b="1" dirty="0">
                <a:solidFill>
                  <a:srgbClr val="FFC000"/>
                </a:solidFill>
                <a:latin typeface="Rukulo"/>
                <a:ea typeface="Roboto"/>
                <a:cs typeface="Roboto"/>
                <a:sym typeface="Roboto"/>
              </a:rPr>
              <a:t>PROPÓSITO</a:t>
            </a:r>
            <a:endParaRPr sz="1000" b="1" dirty="0">
              <a:solidFill>
                <a:srgbClr val="FFC000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A56FC59D-970E-5C28-9DD0-EF041C1D4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591" y="2002517"/>
            <a:ext cx="4893240" cy="14679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/>
        </p:nvSpPr>
        <p:spPr>
          <a:xfrm>
            <a:off x="633820" y="394187"/>
            <a:ext cx="2119540" cy="8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dk1"/>
                </a:solidFill>
                <a:latin typeface="Rukulo"/>
                <a:ea typeface="Roboto"/>
                <a:cs typeface="Roboto"/>
                <a:sym typeface="Roboto"/>
              </a:rPr>
              <a:t>ESTO ES LO QUE OPINAN ALGUNOS PROFESIONALES DE AIMA MARTIN </a:t>
            </a:r>
            <a:endParaRPr sz="1600" b="1" dirty="0">
              <a:solidFill>
                <a:schemeClr val="dk1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33"/>
          <p:cNvSpPr/>
          <p:nvPr/>
        </p:nvSpPr>
        <p:spPr>
          <a:xfrm rot="5400000">
            <a:off x="354650" y="722725"/>
            <a:ext cx="183300" cy="187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 descr="Logotipo, nombre de la empresa">
            <a:extLst>
              <a:ext uri="{FF2B5EF4-FFF2-40B4-BE49-F238E27FC236}">
                <a16:creationId xmlns:a16="http://schemas.microsoft.com/office/drawing/2014/main" id="{17698ED4-8DE6-9242-0435-AF82391D0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51" y="4573175"/>
            <a:ext cx="586449" cy="318472"/>
          </a:xfrm>
          <a:prstGeom prst="rect">
            <a:avLst/>
          </a:prstGeom>
        </p:spPr>
      </p:pic>
      <p:pic>
        <p:nvPicPr>
          <p:cNvPr id="6" name="Imagen 5" descr="Interfaz de usuario gráfica, Texto, Aplicación, Correo electrónico">
            <a:extLst>
              <a:ext uri="{FF2B5EF4-FFF2-40B4-BE49-F238E27FC236}">
                <a16:creationId xmlns:a16="http://schemas.microsoft.com/office/drawing/2014/main" id="{B92D063C-3BB4-F7DD-784F-A3BA20753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00" y="1960321"/>
            <a:ext cx="5844540" cy="1539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Texto, Carta">
            <a:extLst>
              <a:ext uri="{FF2B5EF4-FFF2-40B4-BE49-F238E27FC236}">
                <a16:creationId xmlns:a16="http://schemas.microsoft.com/office/drawing/2014/main" id="{D9DD1E3D-353E-523E-7194-14AA99DB9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000" y="3629705"/>
            <a:ext cx="5791200" cy="1013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DF4C1EBC-A0D1-C061-2F81-EC7913BD1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8831" y="727388"/>
            <a:ext cx="5962769" cy="1939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02;p25">
            <a:extLst>
              <a:ext uri="{FF2B5EF4-FFF2-40B4-BE49-F238E27FC236}">
                <a16:creationId xmlns:a16="http://schemas.microsoft.com/office/drawing/2014/main" id="{CFD8B3B6-9D49-9C0E-BC0E-3AE06D98A39E}"/>
              </a:ext>
            </a:extLst>
          </p:cNvPr>
          <p:cNvSpPr txBox="1"/>
          <p:nvPr/>
        </p:nvSpPr>
        <p:spPr>
          <a:xfrm>
            <a:off x="352400" y="4551607"/>
            <a:ext cx="38835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latin typeface="Rukulo"/>
                <a:ea typeface="Roboto"/>
                <a:cs typeface="Roboto"/>
                <a:sym typeface="Roboto"/>
              </a:rPr>
              <a:t>JÓVENES CON </a:t>
            </a:r>
            <a:r>
              <a:rPr lang="es" sz="1000" b="1" dirty="0">
                <a:solidFill>
                  <a:srgbClr val="FFC000"/>
                </a:solidFill>
                <a:latin typeface="Rukulo"/>
                <a:ea typeface="Roboto"/>
                <a:cs typeface="Roboto"/>
                <a:sym typeface="Roboto"/>
              </a:rPr>
              <a:t>PROPÓSITO</a:t>
            </a:r>
            <a:endParaRPr sz="1000" b="1" dirty="0">
              <a:solidFill>
                <a:srgbClr val="FFC000"/>
              </a:solidFill>
              <a:latin typeface="Rukul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4CCCC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737</Words>
  <Application>Microsoft Office PowerPoint</Application>
  <PresentationFormat>Presentación en pantalla (16:9)</PresentationFormat>
  <Paragraphs>113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Merriweather</vt:lpstr>
      <vt:lpstr>Arial</vt:lpstr>
      <vt:lpstr>Rukulo</vt:lpstr>
      <vt:lpstr>Roboto</vt:lpstr>
      <vt:lpstr>Raleway</vt:lpstr>
      <vt:lpstr>Lato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Ana Martín</cp:lastModifiedBy>
  <cp:revision>5</cp:revision>
  <dcterms:modified xsi:type="dcterms:W3CDTF">2023-08-03T08:00:55Z</dcterms:modified>
</cp:coreProperties>
</file>